
<file path=[Content_Types].xml><?xml version="1.0" encoding="utf-8"?>
<Types xmlns="http://schemas.openxmlformats.org/package/2006/content-types">
  <Default Extension="xml" ContentType="application/xml"/>
  <Default Extension="wmf" ContentType="image/x-wmf"/>
  <Default Extension="jpeg" ContentType="image/jpeg"/>
  <Default Extension="rels" ContentType="application/vnd.openxmlformats-package.relationships+xml"/>
  <Default Extension="emf" ContentType="image/x-emf"/>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Lst>
  <p:notesMasterIdLst>
    <p:notesMasterId r:id="rId28"/>
  </p:notesMasterIdLst>
  <p:sldIdLst>
    <p:sldId id="257" r:id="rId2"/>
    <p:sldId id="258" r:id="rId3"/>
    <p:sldId id="259" r:id="rId4"/>
    <p:sldId id="260" r:id="rId5"/>
    <p:sldId id="261" r:id="rId6"/>
    <p:sldId id="262" r:id="rId7"/>
    <p:sldId id="263" r:id="rId8"/>
    <p:sldId id="269" r:id="rId9"/>
    <p:sldId id="265" r:id="rId10"/>
    <p:sldId id="264" r:id="rId11"/>
    <p:sldId id="266" r:id="rId12"/>
    <p:sldId id="279" r:id="rId13"/>
    <p:sldId id="267" r:id="rId14"/>
    <p:sldId id="280" r:id="rId15"/>
    <p:sldId id="281" r:id="rId16"/>
    <p:sldId id="268" r:id="rId17"/>
    <p:sldId id="282" r:id="rId18"/>
    <p:sldId id="271" r:id="rId19"/>
    <p:sldId id="283" r:id="rId20"/>
    <p:sldId id="272" r:id="rId21"/>
    <p:sldId id="273" r:id="rId22"/>
    <p:sldId id="274" r:id="rId23"/>
    <p:sldId id="275" r:id="rId24"/>
    <p:sldId id="276" r:id="rId25"/>
    <p:sldId id="277" r:id="rId26"/>
    <p:sldId id="278" r:id="rId27"/>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71E77"/>
    <a:srgbClr val="1A2286"/>
    <a:srgbClr val="1B238D"/>
    <a:srgbClr val="1F28A1"/>
    <a:srgbClr val="000066"/>
    <a:srgbClr val="FFFF00"/>
    <a:srgbClr val="FF0066"/>
    <a:srgbClr val="333399"/>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86285" autoAdjust="0"/>
  </p:normalViewPr>
  <p:slideViewPr>
    <p:cSldViewPr snapToGrid="0">
      <p:cViewPr>
        <p:scale>
          <a:sx n="100" d="100"/>
          <a:sy n="100" d="100"/>
        </p:scale>
        <p:origin x="-72" y="208"/>
      </p:cViewPr>
      <p:guideLst>
        <p:guide orient="horz" pos="2160"/>
        <p:guide pos="2880"/>
      </p:guideLst>
    </p:cSldViewPr>
  </p:slideViewPr>
  <p:notesTextViewPr>
    <p:cViewPr>
      <p:scale>
        <a:sx n="100" d="100"/>
        <a:sy n="100" d="100"/>
      </p:scale>
      <p:origin x="0" y="0"/>
    </p:cViewPr>
  </p:notesTextViewPr>
  <p:sorterViewPr>
    <p:cViewPr>
      <p:scale>
        <a:sx n="66" d="100"/>
        <a:sy n="66" d="100"/>
      </p:scale>
      <p:origin x="0" y="2080"/>
    </p:cViewPr>
  </p:sorter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notesMaster" Target="notesMasters/notesMaster1.xml"/><Relationship Id="rId29" Type="http://schemas.openxmlformats.org/officeDocument/2006/relationships/printerSettings" Target="printerSettings/printerSettings1.bin"/><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presProps" Target="presProps.xml"/><Relationship Id="rId31" Type="http://schemas.openxmlformats.org/officeDocument/2006/relationships/viewProps" Target="viewProps.xml"/><Relationship Id="rId32" Type="http://schemas.openxmlformats.org/officeDocument/2006/relationships/theme" Target="theme/theme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704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ea typeface="+mn-ea"/>
                <a:cs typeface="+mn-cs"/>
              </a:defRPr>
            </a:lvl1pPr>
          </a:lstStyle>
          <a:p>
            <a:pPr>
              <a:defRPr/>
            </a:pPr>
            <a:endParaRPr lang="en-US"/>
          </a:p>
        </p:txBody>
      </p:sp>
      <p:sp>
        <p:nvSpPr>
          <p:cNvPr id="87043"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ea typeface="+mn-ea"/>
                <a:cs typeface="+mn-cs"/>
              </a:defRPr>
            </a:lvl1pPr>
          </a:lstStyle>
          <a:p>
            <a:pPr>
              <a:defRPr/>
            </a:pPr>
            <a:endParaRPr lang="en-US"/>
          </a:p>
        </p:txBody>
      </p:sp>
      <p:sp>
        <p:nvSpPr>
          <p:cNvPr id="15364"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87045"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87046"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ea typeface="+mn-ea"/>
                <a:cs typeface="+mn-cs"/>
              </a:defRPr>
            </a:lvl1pPr>
          </a:lstStyle>
          <a:p>
            <a:pPr>
              <a:defRPr/>
            </a:pPr>
            <a:endParaRPr lang="en-US"/>
          </a:p>
        </p:txBody>
      </p:sp>
      <p:sp>
        <p:nvSpPr>
          <p:cNvPr id="87047"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smtClean="0"/>
            </a:lvl1pPr>
          </a:lstStyle>
          <a:p>
            <a:pPr>
              <a:defRPr/>
            </a:pPr>
            <a:fld id="{FA4BE742-F341-9148-A94E-C374EDF98398}" type="slidenum">
              <a:rPr lang="en-US"/>
              <a:pPr>
                <a:defRPr/>
              </a:pPr>
              <a:t>‹#›</a:t>
            </a:fld>
            <a:endParaRPr lang="en-US"/>
          </a:p>
        </p:txBody>
      </p:sp>
    </p:spTree>
    <p:extLst>
      <p:ext uri="{BB962C8B-B14F-4D97-AF65-F5344CB8AC3E}">
        <p14:creationId xmlns:p14="http://schemas.microsoft.com/office/powerpoint/2010/main" val="3821428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ＭＳ Ｐゴシック" charset="-128"/>
        <a:cs typeface="ＭＳ Ｐゴシック" charset="-128"/>
      </a:defRPr>
    </a:lvl1pPr>
    <a:lvl2pPr marL="4572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2pPr>
    <a:lvl3pPr marL="9144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3pPr>
    <a:lvl4pPr marL="13716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4pPr>
    <a:lvl5pPr marL="18288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17600" y="2130425"/>
            <a:ext cx="7340600" cy="1470025"/>
          </a:xfrm>
        </p:spPr>
        <p:txBody>
          <a:bodyPr/>
          <a:lstStyle/>
          <a:p>
            <a:r>
              <a:rPr lang="en-GB" smtClean="0"/>
              <a:t>Click to edit Master title style</a:t>
            </a:r>
            <a:endParaRPr lang="en-GB" dirty="0"/>
          </a:p>
        </p:txBody>
      </p:sp>
      <p:sp>
        <p:nvSpPr>
          <p:cNvPr id="3" name="Subtitle 2"/>
          <p:cNvSpPr>
            <a:spLocks noGrp="1"/>
          </p:cNvSpPr>
          <p:nvPr>
            <p:ph type="subTitle" idx="1"/>
          </p:nvPr>
        </p:nvSpPr>
        <p:spPr>
          <a:xfrm>
            <a:off x="1625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GB" smtClean="0"/>
              <a:t>Click to edit Master subtitle style</a:t>
            </a:r>
            <a:endParaRPr lang="en-GB" dirty="0"/>
          </a:p>
        </p:txBody>
      </p:sp>
    </p:spTree>
    <p:extLst>
      <p:ext uri="{BB962C8B-B14F-4D97-AF65-F5344CB8AC3E}">
        <p14:creationId xmlns:p14="http://schemas.microsoft.com/office/powerpoint/2010/main" val="173938080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dissolve">
                                      <p:cBhvr>
                                        <p:cTn id="11"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tmplLst>
          <p:tmpl lvl="1">
            <p:tnLst>
              <p:par>
                <p:cTn xmlns:p14="http://schemas.microsoft.com/office/powerpoint/2010/main" presetID="9" presetClass="entr" presetSubtype="0"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dissolve">
                      <p:cBhvr>
                        <p:cTn dur="500"/>
                        <p:tgtEl>
                          <p:spTgt spid="3"/>
                        </p:tgtEl>
                      </p:cBhvr>
                    </p:animEffect>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GB"/>
          </a:p>
        </p:txBody>
      </p:sp>
    </p:spTree>
    <p:extLst>
      <p:ext uri="{BB962C8B-B14F-4D97-AF65-F5344CB8AC3E}">
        <p14:creationId xmlns:p14="http://schemas.microsoft.com/office/powerpoint/2010/main" val="3418128424"/>
      </p:ext>
    </p:extLst>
  </p:cSld>
  <p:clrMapOvr>
    <a:masterClrMapping/>
  </p:clrMapOvr>
  <p:timing>
    <p:tnLst>
      <p:par>
        <p:cTn xmlns:p14="http://schemas.microsoft.com/office/powerpoint/2010/mai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956425" y="274638"/>
            <a:ext cx="1730375" cy="5851525"/>
          </a:xfrm>
        </p:spPr>
        <p:txBody>
          <a:bodyPr vert="eaVert"/>
          <a:lstStyle/>
          <a:p>
            <a:r>
              <a:rPr lang="en-GB" smtClean="0"/>
              <a:t>Click to edit Master title style</a:t>
            </a:r>
            <a:endParaRPr lang="en-GB"/>
          </a:p>
        </p:txBody>
      </p:sp>
      <p:sp>
        <p:nvSpPr>
          <p:cNvPr id="3" name="Vertical Text Placeholder 2"/>
          <p:cNvSpPr>
            <a:spLocks noGrp="1"/>
          </p:cNvSpPr>
          <p:nvPr>
            <p:ph type="body" orient="vert" idx="1"/>
          </p:nvPr>
        </p:nvSpPr>
        <p:spPr>
          <a:xfrm>
            <a:off x="1763713" y="274638"/>
            <a:ext cx="5040312" cy="5851525"/>
          </a:xfrm>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GB"/>
          </a:p>
        </p:txBody>
      </p:sp>
    </p:spTree>
    <p:extLst>
      <p:ext uri="{BB962C8B-B14F-4D97-AF65-F5344CB8AC3E}">
        <p14:creationId xmlns:p14="http://schemas.microsoft.com/office/powerpoint/2010/main" val="36335080"/>
      </p:ext>
    </p:extLst>
  </p:cSld>
  <p:clrMapOvr>
    <a:masterClrMapping/>
  </p:clrMapOvr>
  <p:timing>
    <p:tnLst>
      <p:par>
        <p:cTn xmlns:p14="http://schemas.microsoft.com/office/powerpoint/2010/mai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1763713" y="274638"/>
            <a:ext cx="6923087" cy="5851525"/>
          </a:xfrm>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GB"/>
          </a:p>
        </p:txBody>
      </p:sp>
    </p:spTree>
    <p:extLst>
      <p:ext uri="{BB962C8B-B14F-4D97-AF65-F5344CB8AC3E}">
        <p14:creationId xmlns:p14="http://schemas.microsoft.com/office/powerpoint/2010/main" val="2194107439"/>
      </p:ext>
    </p:extLst>
  </p:cSld>
  <p:clrMapOvr>
    <a:masterClrMapping/>
  </p:clrMapOvr>
  <p:timing>
    <p:tnLst>
      <p:par>
        <p:cTn xmlns:p14="http://schemas.microsoft.com/office/powerpoint/2010/mai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txOverObj" preserve="1">
  <p:cSld name="Title and Text over Content">
    <p:spTree>
      <p:nvGrpSpPr>
        <p:cNvPr id="1" name=""/>
        <p:cNvGrpSpPr/>
        <p:nvPr/>
      </p:nvGrpSpPr>
      <p:grpSpPr>
        <a:xfrm>
          <a:off x="0" y="0"/>
          <a:ext cx="0" cy="0"/>
          <a:chOff x="0" y="0"/>
          <a:chExt cx="0" cy="0"/>
        </a:xfrm>
      </p:grpSpPr>
      <p:sp>
        <p:nvSpPr>
          <p:cNvPr id="2" name="Title 1"/>
          <p:cNvSpPr>
            <a:spLocks noGrp="1"/>
          </p:cNvSpPr>
          <p:nvPr>
            <p:ph type="title"/>
          </p:nvPr>
        </p:nvSpPr>
        <p:spPr>
          <a:xfrm>
            <a:off x="977901" y="274638"/>
            <a:ext cx="7708900" cy="1143000"/>
          </a:xfrm>
        </p:spPr>
        <p:txBody>
          <a:bodyPr/>
          <a:lstStyle/>
          <a:p>
            <a:r>
              <a:rPr lang="en-GB" smtClean="0"/>
              <a:t>Click to edit Master title style</a:t>
            </a:r>
            <a:endParaRPr lang="en-GB" dirty="0"/>
          </a:p>
        </p:txBody>
      </p:sp>
      <p:sp>
        <p:nvSpPr>
          <p:cNvPr id="3" name="Text Placeholder 2"/>
          <p:cNvSpPr>
            <a:spLocks noGrp="1"/>
          </p:cNvSpPr>
          <p:nvPr>
            <p:ph type="body" sz="half" idx="1"/>
          </p:nvPr>
        </p:nvSpPr>
        <p:spPr>
          <a:xfrm>
            <a:off x="977901" y="1600200"/>
            <a:ext cx="7708900" cy="2185988"/>
          </a:xfrm>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GB" dirty="0"/>
          </a:p>
        </p:txBody>
      </p:sp>
      <p:sp>
        <p:nvSpPr>
          <p:cNvPr id="4" name="Content Placeholder 3"/>
          <p:cNvSpPr>
            <a:spLocks noGrp="1"/>
          </p:cNvSpPr>
          <p:nvPr>
            <p:ph sz="half" idx="2"/>
          </p:nvPr>
        </p:nvSpPr>
        <p:spPr>
          <a:xfrm>
            <a:off x="977901" y="3938588"/>
            <a:ext cx="7708900" cy="2187575"/>
          </a:xfrm>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GB" dirty="0"/>
          </a:p>
        </p:txBody>
      </p:sp>
    </p:spTree>
    <p:extLst>
      <p:ext uri="{BB962C8B-B14F-4D97-AF65-F5344CB8AC3E}">
        <p14:creationId xmlns:p14="http://schemas.microsoft.com/office/powerpoint/2010/main" val="767932755"/>
      </p:ext>
    </p:extLst>
  </p:cSld>
  <p:clrMapOvr>
    <a:masterClrMapping/>
  </p:clrMapOvr>
  <p:timing>
    <p:tnLst>
      <p:par>
        <p:cTn xmlns:p14="http://schemas.microsoft.com/office/powerpoint/2010/mai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763713" y="274638"/>
            <a:ext cx="6923087" cy="1143000"/>
          </a:xfrm>
        </p:spPr>
        <p:txBody>
          <a:bodyPr/>
          <a:lstStyle/>
          <a:p>
            <a:r>
              <a:rPr lang="en-GB" smtClean="0"/>
              <a:t>Click to edit Master title style</a:t>
            </a:r>
            <a:endParaRPr lang="en-GB"/>
          </a:p>
        </p:txBody>
      </p:sp>
      <p:sp>
        <p:nvSpPr>
          <p:cNvPr id="3" name="Text Placeholder 2"/>
          <p:cNvSpPr>
            <a:spLocks noGrp="1"/>
          </p:cNvSpPr>
          <p:nvPr>
            <p:ph type="body" sz="half" idx="1"/>
          </p:nvPr>
        </p:nvSpPr>
        <p:spPr>
          <a:xfrm>
            <a:off x="1763713" y="1600200"/>
            <a:ext cx="3384550" cy="4525963"/>
          </a:xfrm>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GB"/>
          </a:p>
        </p:txBody>
      </p:sp>
      <p:sp>
        <p:nvSpPr>
          <p:cNvPr id="4" name="Content Placeholder 3"/>
          <p:cNvSpPr>
            <a:spLocks noGrp="1"/>
          </p:cNvSpPr>
          <p:nvPr>
            <p:ph sz="half" idx="2"/>
          </p:nvPr>
        </p:nvSpPr>
        <p:spPr>
          <a:xfrm>
            <a:off x="5300663" y="1600200"/>
            <a:ext cx="3386137" cy="4525963"/>
          </a:xfrm>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GB"/>
          </a:p>
        </p:txBody>
      </p:sp>
      <p:sp>
        <p:nvSpPr>
          <p:cNvPr id="5" name="Date Placeholder 4"/>
          <p:cNvSpPr>
            <a:spLocks noGrp="1" noChangeArrowheads="1"/>
          </p:cNvSpPr>
          <p:nvPr>
            <p:ph type="dt" sz="half" idx="10"/>
          </p:nvPr>
        </p:nvSpPr>
        <p:spPr>
          <a:xfrm>
            <a:off x="457200" y="6381750"/>
            <a:ext cx="2133600" cy="339725"/>
          </a:xfrm>
          <a:prstGeom prst="rect">
            <a:avLst/>
          </a:prstGeom>
          <a:ln/>
        </p:spPr>
        <p:txBody>
          <a:bodyPr/>
          <a:lstStyle>
            <a:lvl1pPr>
              <a:defRPr/>
            </a:lvl1pPr>
          </a:lstStyle>
          <a:p>
            <a:r>
              <a:rPr lang="en-US"/>
              <a:t>Slide </a:t>
            </a:r>
            <a:fld id="{BDF85106-AC1E-B04B-98E8-4099A3202C19}" type="slidenum">
              <a:rPr lang="en-US"/>
              <a:pPr/>
              <a:t>‹#›</a:t>
            </a:fld>
            <a:endParaRPr lang="en-US"/>
          </a:p>
        </p:txBody>
      </p:sp>
    </p:spTree>
    <p:extLst>
      <p:ext uri="{BB962C8B-B14F-4D97-AF65-F5344CB8AC3E}">
        <p14:creationId xmlns:p14="http://schemas.microsoft.com/office/powerpoint/2010/main" val="17155292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mn-lt"/>
              </a:defRPr>
            </a:lvl1pPr>
          </a:lstStyle>
          <a:p>
            <a:r>
              <a:rPr lang="en-GB" smtClean="0"/>
              <a:t>Click to edit Master title style</a:t>
            </a:r>
            <a:endParaRPr lang="en-GB" dirty="0"/>
          </a:p>
        </p:txBody>
      </p:sp>
      <p:sp>
        <p:nvSpPr>
          <p:cNvPr id="3" name="Content Placeholder 2"/>
          <p:cNvSpPr>
            <a:spLocks noGrp="1"/>
          </p:cNvSpPr>
          <p:nvPr>
            <p:ph idx="1"/>
          </p:nvPr>
        </p:nvSpPr>
        <p:spPr/>
        <p:txBody>
          <a:bodyPr/>
          <a:lstStyle>
            <a:lvl1pPr>
              <a:defRPr>
                <a:solidFill>
                  <a:schemeClr val="accent2">
                    <a:lumMod val="75000"/>
                  </a:schemeClr>
                </a:solidFill>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GB" dirty="0"/>
          </a:p>
        </p:txBody>
      </p:sp>
    </p:spTree>
    <p:extLst>
      <p:ext uri="{BB962C8B-B14F-4D97-AF65-F5344CB8AC3E}">
        <p14:creationId xmlns:p14="http://schemas.microsoft.com/office/powerpoint/2010/main" val="305945104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dissolve">
                                      <p:cBhvr>
                                        <p:cTn id="12" dur="500"/>
                                        <p:tgtEl>
                                          <p:spTgt spid="3">
                                            <p:txEl>
                                              <p:pRg st="0" end="0"/>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dissolve">
                                      <p:cBhvr>
                                        <p:cTn id="15" dur="500"/>
                                        <p:tgtEl>
                                          <p:spTgt spid="3">
                                            <p:txEl>
                                              <p:pRg st="1" end="1"/>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dissolve">
                                      <p:cBhvr>
                                        <p:cTn id="18" dur="500"/>
                                        <p:tgtEl>
                                          <p:spTgt spid="3">
                                            <p:txEl>
                                              <p:pRg st="2" end="2"/>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dissolve">
                                      <p:cBhvr>
                                        <p:cTn id="21" dur="500"/>
                                        <p:tgtEl>
                                          <p:spTgt spid="3">
                                            <p:txEl>
                                              <p:pRg st="3" end="3"/>
                                            </p:txEl>
                                          </p:spTgt>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dissolve">
                                      <p:cBhvr>
                                        <p:cTn id="24"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tmplLst>
          <p:tmpl lvl="1">
            <p:tnLst>
              <p:par>
                <p:cTn xmlns:p14="http://schemas.microsoft.com/office/powerpoint/2010/main" presetID="9"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dissolve">
                      <p:cBhvr>
                        <p:cTn dur="500"/>
                        <p:tgtEl>
                          <p:spTgt spid="3"/>
                        </p:tgtEl>
                      </p:cBhvr>
                    </p:animEffect>
                  </p:childTnLst>
                </p:cTn>
              </p:par>
            </p:tnLst>
          </p:tmpl>
          <p:tmpl lvl="2">
            <p:tnLst>
              <p:par>
                <p:cTn xmlns:p14="http://schemas.microsoft.com/office/powerpoint/2010/main" presetID="9"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dissolve">
                      <p:cBhvr>
                        <p:cTn dur="500"/>
                        <p:tgtEl>
                          <p:spTgt spid="3"/>
                        </p:tgtEl>
                      </p:cBhvr>
                    </p:animEffect>
                  </p:childTnLst>
                </p:cTn>
              </p:par>
            </p:tnLst>
          </p:tmpl>
          <p:tmpl lvl="3">
            <p:tnLst>
              <p:par>
                <p:cTn xmlns:p14="http://schemas.microsoft.com/office/powerpoint/2010/main" presetID="9"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dissolve">
                      <p:cBhvr>
                        <p:cTn dur="500"/>
                        <p:tgtEl>
                          <p:spTgt spid="3"/>
                        </p:tgtEl>
                      </p:cBhvr>
                    </p:animEffect>
                  </p:childTnLst>
                </p:cTn>
              </p:par>
            </p:tnLst>
          </p:tmpl>
          <p:tmpl lvl="4">
            <p:tnLst>
              <p:par>
                <p:cTn xmlns:p14="http://schemas.microsoft.com/office/powerpoint/2010/main" presetID="9"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dissolve">
                      <p:cBhvr>
                        <p:cTn dur="500"/>
                        <p:tgtEl>
                          <p:spTgt spid="3"/>
                        </p:tgtEl>
                      </p:cBhvr>
                    </p:animEffect>
                  </p:childTnLst>
                </p:cTn>
              </p:par>
            </p:tnLst>
          </p:tmpl>
          <p:tmpl lvl="5">
            <p:tnLst>
              <p:par>
                <p:cTn xmlns:p14="http://schemas.microsoft.com/office/powerpoint/2010/main" presetID="9"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dissolve">
                      <p:cBhvr>
                        <p:cTn dur="500"/>
                        <p:tgtEl>
                          <p:spTgt spid="3"/>
                        </p:tgtEl>
                      </p:cBhvr>
                    </p:animEffect>
                  </p:childTnLst>
                </p:cTn>
              </p:par>
            </p:tnLst>
          </p:tmpl>
        </p:tmplLst>
      </p:bldP>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17599" y="4406900"/>
            <a:ext cx="7377113" cy="1362075"/>
          </a:xfrm>
        </p:spPr>
        <p:txBody>
          <a:bodyPr anchor="t"/>
          <a:lstStyle>
            <a:lvl1pPr algn="l">
              <a:defRPr sz="4000" b="1" cap="all"/>
            </a:lvl1pPr>
          </a:lstStyle>
          <a:p>
            <a:r>
              <a:rPr lang="en-GB" smtClean="0"/>
              <a:t>Click to edit Master title style</a:t>
            </a:r>
            <a:endParaRPr lang="en-GB" dirty="0"/>
          </a:p>
        </p:txBody>
      </p:sp>
      <p:sp>
        <p:nvSpPr>
          <p:cNvPr id="3" name="Text Placeholder 2"/>
          <p:cNvSpPr>
            <a:spLocks noGrp="1"/>
          </p:cNvSpPr>
          <p:nvPr>
            <p:ph type="body" idx="1"/>
          </p:nvPr>
        </p:nvSpPr>
        <p:spPr>
          <a:xfrm>
            <a:off x="1117599" y="2906713"/>
            <a:ext cx="7377113"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GB" smtClean="0"/>
              <a:t>Click to edit Master text styles</a:t>
            </a:r>
          </a:p>
        </p:txBody>
      </p:sp>
    </p:spTree>
    <p:extLst>
      <p:ext uri="{BB962C8B-B14F-4D97-AF65-F5344CB8AC3E}">
        <p14:creationId xmlns:p14="http://schemas.microsoft.com/office/powerpoint/2010/main" val="2182112158"/>
      </p:ext>
    </p:extLst>
  </p:cSld>
  <p:clrMapOvr>
    <a:masterClrMapping/>
  </p:clrMapOvr>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GB"/>
          </a:p>
        </p:txBody>
      </p:sp>
      <p:sp>
        <p:nvSpPr>
          <p:cNvPr id="3" name="Content Placeholder 2"/>
          <p:cNvSpPr>
            <a:spLocks noGrp="1"/>
          </p:cNvSpPr>
          <p:nvPr>
            <p:ph sz="half" idx="1"/>
          </p:nvPr>
        </p:nvSpPr>
        <p:spPr>
          <a:xfrm>
            <a:off x="1141412" y="1600200"/>
            <a:ext cx="3697287"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GB" dirty="0"/>
          </a:p>
        </p:txBody>
      </p:sp>
      <p:sp>
        <p:nvSpPr>
          <p:cNvPr id="4" name="Content Placeholder 3"/>
          <p:cNvSpPr>
            <a:spLocks noGrp="1"/>
          </p:cNvSpPr>
          <p:nvPr>
            <p:ph sz="half" idx="2"/>
          </p:nvPr>
        </p:nvSpPr>
        <p:spPr>
          <a:xfrm>
            <a:off x="5041901" y="1600200"/>
            <a:ext cx="3644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GB" dirty="0"/>
          </a:p>
        </p:txBody>
      </p:sp>
    </p:spTree>
    <p:extLst>
      <p:ext uri="{BB962C8B-B14F-4D97-AF65-F5344CB8AC3E}">
        <p14:creationId xmlns:p14="http://schemas.microsoft.com/office/powerpoint/2010/main" val="3363302963"/>
      </p:ext>
    </p:extLst>
  </p:cSld>
  <p:clrMapOvr>
    <a:masterClrMapping/>
  </p:clrMapOvr>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4638"/>
            <a:ext cx="7772400" cy="1143000"/>
          </a:xfrm>
        </p:spPr>
        <p:txBody>
          <a:bodyPr/>
          <a:lstStyle>
            <a:lvl1pPr>
              <a:defRPr/>
            </a:lvl1pPr>
          </a:lstStyle>
          <a:p>
            <a:r>
              <a:rPr lang="en-GB" smtClean="0"/>
              <a:t>Click to edit Master title style</a:t>
            </a:r>
            <a:endParaRPr lang="en-GB" dirty="0"/>
          </a:p>
        </p:txBody>
      </p:sp>
      <p:sp>
        <p:nvSpPr>
          <p:cNvPr id="3" name="Text Placeholder 2"/>
          <p:cNvSpPr>
            <a:spLocks noGrp="1"/>
          </p:cNvSpPr>
          <p:nvPr>
            <p:ph type="body" idx="1"/>
          </p:nvPr>
        </p:nvSpPr>
        <p:spPr>
          <a:xfrm>
            <a:off x="927100" y="1535113"/>
            <a:ext cx="35702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4" name="Content Placeholder 3"/>
          <p:cNvSpPr>
            <a:spLocks noGrp="1"/>
          </p:cNvSpPr>
          <p:nvPr>
            <p:ph sz="half" idx="2"/>
          </p:nvPr>
        </p:nvSpPr>
        <p:spPr>
          <a:xfrm>
            <a:off x="927100" y="2174875"/>
            <a:ext cx="35702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GB" dirty="0"/>
          </a:p>
        </p:txBody>
      </p:sp>
      <p:sp>
        <p:nvSpPr>
          <p:cNvPr id="5" name="Text Placeholder 4"/>
          <p:cNvSpPr>
            <a:spLocks noGrp="1"/>
          </p:cNvSpPr>
          <p:nvPr>
            <p:ph type="body" sz="quarter" idx="3"/>
          </p:nvPr>
        </p:nvSpPr>
        <p:spPr>
          <a:xfrm>
            <a:off x="4864100" y="1535113"/>
            <a:ext cx="382270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6" name="Content Placeholder 5"/>
          <p:cNvSpPr>
            <a:spLocks noGrp="1"/>
          </p:cNvSpPr>
          <p:nvPr>
            <p:ph sz="quarter" idx="4"/>
          </p:nvPr>
        </p:nvSpPr>
        <p:spPr>
          <a:xfrm>
            <a:off x="4876800" y="2174875"/>
            <a:ext cx="381000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GB" dirty="0"/>
          </a:p>
        </p:txBody>
      </p:sp>
    </p:spTree>
    <p:extLst>
      <p:ext uri="{BB962C8B-B14F-4D97-AF65-F5344CB8AC3E}">
        <p14:creationId xmlns:p14="http://schemas.microsoft.com/office/powerpoint/2010/main" val="278330522"/>
      </p:ext>
    </p:extLst>
  </p:cSld>
  <p:clrMapOvr>
    <a:masterClrMapping/>
  </p:clrMapOvr>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GB" dirty="0"/>
          </a:p>
        </p:txBody>
      </p:sp>
    </p:spTree>
    <p:extLst>
      <p:ext uri="{BB962C8B-B14F-4D97-AF65-F5344CB8AC3E}">
        <p14:creationId xmlns:p14="http://schemas.microsoft.com/office/powerpoint/2010/main" val="96325166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20337566"/>
      </p:ext>
    </p:extLst>
  </p:cSld>
  <p:clrMapOvr>
    <a:masterClrMapping/>
  </p:clrMapOvr>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25500" y="273050"/>
            <a:ext cx="3008313" cy="1162050"/>
          </a:xfrm>
        </p:spPr>
        <p:txBody>
          <a:bodyPr anchor="b"/>
          <a:lstStyle>
            <a:lvl1pPr algn="l">
              <a:defRPr sz="2000" b="1"/>
            </a:lvl1pPr>
          </a:lstStyle>
          <a:p>
            <a:r>
              <a:rPr lang="en-GB" smtClean="0"/>
              <a:t>Click to edit Master title style</a:t>
            </a:r>
            <a:endParaRPr lang="en-GB" dirty="0"/>
          </a:p>
        </p:txBody>
      </p:sp>
      <p:sp>
        <p:nvSpPr>
          <p:cNvPr id="3" name="Content Placeholder 2"/>
          <p:cNvSpPr>
            <a:spLocks noGrp="1"/>
          </p:cNvSpPr>
          <p:nvPr>
            <p:ph idx="1"/>
          </p:nvPr>
        </p:nvSpPr>
        <p:spPr>
          <a:xfrm>
            <a:off x="3886200" y="273050"/>
            <a:ext cx="480060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GB" dirty="0"/>
          </a:p>
        </p:txBody>
      </p:sp>
      <p:sp>
        <p:nvSpPr>
          <p:cNvPr id="4" name="Text Placeholder 3"/>
          <p:cNvSpPr>
            <a:spLocks noGrp="1"/>
          </p:cNvSpPr>
          <p:nvPr>
            <p:ph type="body" sz="half" idx="2"/>
          </p:nvPr>
        </p:nvSpPr>
        <p:spPr>
          <a:xfrm>
            <a:off x="8255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Tree>
    <p:extLst>
      <p:ext uri="{BB962C8B-B14F-4D97-AF65-F5344CB8AC3E}">
        <p14:creationId xmlns:p14="http://schemas.microsoft.com/office/powerpoint/2010/main" val="2784327112"/>
      </p:ext>
    </p:extLst>
  </p:cSld>
  <p:clrMapOvr>
    <a:masterClrMapping/>
  </p:clrMapOvr>
  <p:timing>
    <p:tnLst>
      <p:par>
        <p:cTn xmlns:p14="http://schemas.microsoft.com/office/powerpoint/2010/mai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GB" smtClean="0"/>
              <a:t>Click to edit Master title style</a:t>
            </a:r>
            <a:endParaRPr lang="en-GB" dirty="0"/>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GB" noProof="0" smtClean="0"/>
              <a:t>Drag picture to placeholder or click icon to add</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Tree>
    <p:extLst>
      <p:ext uri="{BB962C8B-B14F-4D97-AF65-F5344CB8AC3E}">
        <p14:creationId xmlns:p14="http://schemas.microsoft.com/office/powerpoint/2010/main" val="2027687109"/>
      </p:ext>
    </p:extLst>
  </p:cSld>
  <p:clrMapOvr>
    <a:masterClrMapping/>
  </p:clrMapOvr>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theme" Target="../theme/theme1.xml"/><Relationship Id="rId16" Type="http://schemas.openxmlformats.org/officeDocument/2006/relationships/image" Target="../media/image1.emf"/><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6"/>
          <a:srcRect/>
          <a:stretch>
            <a:fillRect/>
          </a:stretch>
        </a:blipFill>
        <a:effectLst/>
      </p:bgPr>
    </p:bg>
    <p:spTree>
      <p:nvGrpSpPr>
        <p:cNvPr id="1" name=""/>
        <p:cNvGrpSpPr/>
        <p:nvPr/>
      </p:nvGrpSpPr>
      <p:grpSpPr>
        <a:xfrm>
          <a:off x="0" y="0"/>
          <a:ext cx="0" cy="0"/>
          <a:chOff x="0" y="0"/>
          <a:chExt cx="0" cy="0"/>
        </a:xfrm>
      </p:grpSpPr>
      <p:sp>
        <p:nvSpPr>
          <p:cNvPr id="72706" name="Rectangle 2"/>
          <p:cNvSpPr>
            <a:spLocks noGrp="1" noChangeArrowheads="1"/>
          </p:cNvSpPr>
          <p:nvPr>
            <p:ph type="title"/>
          </p:nvPr>
        </p:nvSpPr>
        <p:spPr bwMode="auto">
          <a:xfrm>
            <a:off x="1143001" y="274638"/>
            <a:ext cx="7543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dirty="0"/>
              <a:t>Heading</a:t>
            </a:r>
          </a:p>
        </p:txBody>
      </p:sp>
      <p:sp>
        <p:nvSpPr>
          <p:cNvPr id="1027" name="Rectangle 3"/>
          <p:cNvSpPr>
            <a:spLocks noGrp="1" noChangeArrowheads="1"/>
          </p:cNvSpPr>
          <p:nvPr>
            <p:ph type="body" idx="1"/>
          </p:nvPr>
        </p:nvSpPr>
        <p:spPr bwMode="auto">
          <a:xfrm>
            <a:off x="1155701" y="1600200"/>
            <a:ext cx="75311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dirty="0"/>
          </a:p>
        </p:txBody>
      </p:sp>
    </p:spTree>
  </p:cSld>
  <p:clrMap bg1="lt1" tx1="dk1" bg2="lt2" tx2="dk2" accent1="accent1" accent2="accent2" accent3="accent3" accent4="accent4" accent5="accent5" accent6="accent6" hlink="hlink" folHlink="folHlink"/>
  <p:sldLayoutIdLst>
    <p:sldLayoutId id="2147483749" r:id="rId1"/>
    <p:sldLayoutId id="2147483761" r:id="rId2"/>
    <p:sldLayoutId id="2147483750" r:id="rId3"/>
    <p:sldLayoutId id="2147483751" r:id="rId4"/>
    <p:sldLayoutId id="2147483752" r:id="rId5"/>
    <p:sldLayoutId id="2147483753" r:id="rId6"/>
    <p:sldLayoutId id="2147483754" r:id="rId7"/>
    <p:sldLayoutId id="2147483755" r:id="rId8"/>
    <p:sldLayoutId id="2147483756" r:id="rId9"/>
    <p:sldLayoutId id="2147483757" r:id="rId10"/>
    <p:sldLayoutId id="2147483758" r:id="rId11"/>
    <p:sldLayoutId id="2147483759" r:id="rId12"/>
    <p:sldLayoutId id="2147483760" r:id="rId13"/>
    <p:sldLayoutId id="2147483762" r:id="rId14"/>
  </p:sldLayoutIdLst>
  <p:timing>
    <p:tnLst>
      <p:par>
        <p:cTn xmlns:p14="http://schemas.microsoft.com/office/powerpoint/2010/main" id="1" dur="indefinite" restart="never" nodeType="tmRoot"/>
      </p:par>
    </p:tnLst>
  </p:timing>
  <p:hf sldNum="0" hdr="0" ftr="0"/>
  <p:txStyles>
    <p:titleStyle>
      <a:lvl1pPr algn="ctr" rtl="0" eaLnBrk="1" fontAlgn="base" hangingPunct="1">
        <a:spcBef>
          <a:spcPct val="0"/>
        </a:spcBef>
        <a:spcAft>
          <a:spcPct val="0"/>
        </a:spcAft>
        <a:defRPr sz="4400">
          <a:solidFill>
            <a:schemeClr val="accent1">
              <a:lumMod val="50000"/>
            </a:schemeClr>
          </a:solidFill>
          <a:latin typeface="+mj-lt"/>
          <a:ea typeface="ＭＳ Ｐゴシック" charset="-128"/>
          <a:cs typeface="ＭＳ Ｐゴシック" charset="-128"/>
        </a:defRPr>
      </a:lvl1pPr>
      <a:lvl2pPr algn="ctr" rtl="0" eaLnBrk="1" fontAlgn="base" hangingPunct="1">
        <a:spcBef>
          <a:spcPct val="0"/>
        </a:spcBef>
        <a:spcAft>
          <a:spcPct val="0"/>
        </a:spcAft>
        <a:defRPr sz="4400">
          <a:solidFill>
            <a:srgbClr val="333399"/>
          </a:solidFill>
          <a:latin typeface="Trebuchet MS" pitchFamily="34" charset="0"/>
          <a:ea typeface="ＭＳ Ｐゴシック" charset="-128"/>
          <a:cs typeface="ＭＳ Ｐゴシック" charset="-128"/>
        </a:defRPr>
      </a:lvl2pPr>
      <a:lvl3pPr algn="ctr" rtl="0" eaLnBrk="1" fontAlgn="base" hangingPunct="1">
        <a:spcBef>
          <a:spcPct val="0"/>
        </a:spcBef>
        <a:spcAft>
          <a:spcPct val="0"/>
        </a:spcAft>
        <a:defRPr sz="4400">
          <a:solidFill>
            <a:srgbClr val="333399"/>
          </a:solidFill>
          <a:latin typeface="Trebuchet MS" pitchFamily="34" charset="0"/>
          <a:ea typeface="ＭＳ Ｐゴシック" charset="-128"/>
          <a:cs typeface="ＭＳ Ｐゴシック" charset="-128"/>
        </a:defRPr>
      </a:lvl3pPr>
      <a:lvl4pPr algn="ctr" rtl="0" eaLnBrk="1" fontAlgn="base" hangingPunct="1">
        <a:spcBef>
          <a:spcPct val="0"/>
        </a:spcBef>
        <a:spcAft>
          <a:spcPct val="0"/>
        </a:spcAft>
        <a:defRPr sz="4400">
          <a:solidFill>
            <a:srgbClr val="333399"/>
          </a:solidFill>
          <a:latin typeface="Trebuchet MS" pitchFamily="34" charset="0"/>
          <a:ea typeface="ＭＳ Ｐゴシック" charset="-128"/>
          <a:cs typeface="ＭＳ Ｐゴシック" charset="-128"/>
        </a:defRPr>
      </a:lvl4pPr>
      <a:lvl5pPr algn="ctr" rtl="0" eaLnBrk="1" fontAlgn="base" hangingPunct="1">
        <a:spcBef>
          <a:spcPct val="0"/>
        </a:spcBef>
        <a:spcAft>
          <a:spcPct val="0"/>
        </a:spcAft>
        <a:defRPr sz="4400">
          <a:solidFill>
            <a:srgbClr val="333399"/>
          </a:solidFill>
          <a:latin typeface="Trebuchet MS" pitchFamily="34" charset="0"/>
          <a:ea typeface="ＭＳ Ｐゴシック" charset="-128"/>
          <a:cs typeface="ＭＳ Ｐゴシック" charset="-128"/>
        </a:defRPr>
      </a:lvl5pPr>
      <a:lvl6pPr marL="457200" algn="ctr" rtl="0" eaLnBrk="1" fontAlgn="base" hangingPunct="1">
        <a:spcBef>
          <a:spcPct val="0"/>
        </a:spcBef>
        <a:spcAft>
          <a:spcPct val="0"/>
        </a:spcAft>
        <a:defRPr sz="4400">
          <a:solidFill>
            <a:srgbClr val="333399"/>
          </a:solidFill>
          <a:latin typeface="Trebuchet MS" pitchFamily="34" charset="0"/>
        </a:defRPr>
      </a:lvl6pPr>
      <a:lvl7pPr marL="914400" algn="ctr" rtl="0" eaLnBrk="1" fontAlgn="base" hangingPunct="1">
        <a:spcBef>
          <a:spcPct val="0"/>
        </a:spcBef>
        <a:spcAft>
          <a:spcPct val="0"/>
        </a:spcAft>
        <a:defRPr sz="4400">
          <a:solidFill>
            <a:srgbClr val="333399"/>
          </a:solidFill>
          <a:latin typeface="Trebuchet MS" pitchFamily="34" charset="0"/>
        </a:defRPr>
      </a:lvl7pPr>
      <a:lvl8pPr marL="1371600" algn="ctr" rtl="0" eaLnBrk="1" fontAlgn="base" hangingPunct="1">
        <a:spcBef>
          <a:spcPct val="0"/>
        </a:spcBef>
        <a:spcAft>
          <a:spcPct val="0"/>
        </a:spcAft>
        <a:defRPr sz="4400">
          <a:solidFill>
            <a:srgbClr val="333399"/>
          </a:solidFill>
          <a:latin typeface="Trebuchet MS" pitchFamily="34" charset="0"/>
        </a:defRPr>
      </a:lvl8pPr>
      <a:lvl9pPr marL="1828800" algn="ctr" rtl="0" eaLnBrk="1" fontAlgn="base" hangingPunct="1">
        <a:spcBef>
          <a:spcPct val="0"/>
        </a:spcBef>
        <a:spcAft>
          <a:spcPct val="0"/>
        </a:spcAft>
        <a:defRPr sz="4400">
          <a:solidFill>
            <a:srgbClr val="333399"/>
          </a:solidFill>
          <a:latin typeface="Trebuchet MS" pitchFamily="34" charset="0"/>
        </a:defRPr>
      </a:lvl9pPr>
    </p:titleStyle>
    <p:bodyStyle>
      <a:lvl1pPr marL="342900" indent="-342900" algn="l" rtl="0" eaLnBrk="1" fontAlgn="base" hangingPunct="1">
        <a:spcBef>
          <a:spcPct val="20000"/>
        </a:spcBef>
        <a:spcAft>
          <a:spcPct val="0"/>
        </a:spcAft>
        <a:buChar char="•"/>
        <a:defRPr sz="3200">
          <a:solidFill>
            <a:schemeClr val="accent2">
              <a:lumMod val="75000"/>
            </a:schemeClr>
          </a:solidFill>
          <a:latin typeface="+mn-lt"/>
          <a:ea typeface="ＭＳ Ｐゴシック" charset="-128"/>
          <a:cs typeface="ＭＳ Ｐゴシック" charset="-128"/>
        </a:defRPr>
      </a:lvl1pPr>
      <a:lvl2pPr marL="742950" indent="-285750" algn="l" rtl="0" eaLnBrk="1" fontAlgn="base" hangingPunct="1">
        <a:spcBef>
          <a:spcPct val="20000"/>
        </a:spcBef>
        <a:spcAft>
          <a:spcPct val="0"/>
        </a:spcAft>
        <a:buChar char="–"/>
        <a:defRPr sz="2800">
          <a:solidFill>
            <a:schemeClr val="accent1">
              <a:lumMod val="50000"/>
            </a:schemeClr>
          </a:solidFill>
          <a:latin typeface="+mn-lt"/>
          <a:ea typeface="ＭＳ Ｐゴシック" charset="-128"/>
        </a:defRPr>
      </a:lvl2pPr>
      <a:lvl3pPr marL="1143000" indent="-228600" algn="l" rtl="0" eaLnBrk="1" fontAlgn="base" hangingPunct="1">
        <a:spcBef>
          <a:spcPct val="20000"/>
        </a:spcBef>
        <a:spcAft>
          <a:spcPct val="0"/>
        </a:spcAft>
        <a:buChar char="•"/>
        <a:defRPr sz="2400">
          <a:solidFill>
            <a:schemeClr val="accent1">
              <a:lumMod val="50000"/>
            </a:schemeClr>
          </a:solidFill>
          <a:latin typeface="+mn-lt"/>
          <a:ea typeface="ＭＳ Ｐゴシック" charset="-128"/>
        </a:defRPr>
      </a:lvl3pPr>
      <a:lvl4pPr marL="1600200" indent="-228600" algn="l" rtl="0" eaLnBrk="1" fontAlgn="base" hangingPunct="1">
        <a:spcBef>
          <a:spcPct val="20000"/>
        </a:spcBef>
        <a:spcAft>
          <a:spcPct val="0"/>
        </a:spcAft>
        <a:buChar char="–"/>
        <a:defRPr sz="2000">
          <a:solidFill>
            <a:schemeClr val="accent1">
              <a:lumMod val="50000"/>
            </a:schemeClr>
          </a:solidFill>
          <a:latin typeface="+mn-lt"/>
          <a:ea typeface="ＭＳ Ｐゴシック" charset="-128"/>
        </a:defRPr>
      </a:lvl4pPr>
      <a:lvl5pPr marL="2057400" indent="-228600" algn="l" rtl="0" eaLnBrk="1" fontAlgn="base" hangingPunct="1">
        <a:spcBef>
          <a:spcPct val="20000"/>
        </a:spcBef>
        <a:spcAft>
          <a:spcPct val="0"/>
        </a:spcAft>
        <a:buChar char="»"/>
        <a:defRPr sz="2000">
          <a:solidFill>
            <a:schemeClr val="accent1">
              <a:lumMod val="50000"/>
            </a:schemeClr>
          </a:solidFill>
          <a:latin typeface="+mn-lt"/>
          <a:ea typeface="ＭＳ Ｐゴシック" charset="-128"/>
        </a:defRPr>
      </a:lvl5pPr>
      <a:lvl6pPr marL="2514600" indent="-228600" algn="l" rtl="0" eaLnBrk="1" fontAlgn="base" hangingPunct="1">
        <a:spcBef>
          <a:spcPct val="20000"/>
        </a:spcBef>
        <a:spcAft>
          <a:spcPct val="0"/>
        </a:spcAft>
        <a:buChar char="»"/>
        <a:defRPr sz="2000">
          <a:solidFill>
            <a:srgbClr val="333399"/>
          </a:solidFill>
          <a:latin typeface="+mn-lt"/>
        </a:defRPr>
      </a:lvl6pPr>
      <a:lvl7pPr marL="2971800" indent="-228600" algn="l" rtl="0" eaLnBrk="1" fontAlgn="base" hangingPunct="1">
        <a:spcBef>
          <a:spcPct val="20000"/>
        </a:spcBef>
        <a:spcAft>
          <a:spcPct val="0"/>
        </a:spcAft>
        <a:buChar char="»"/>
        <a:defRPr sz="2000">
          <a:solidFill>
            <a:srgbClr val="333399"/>
          </a:solidFill>
          <a:latin typeface="+mn-lt"/>
        </a:defRPr>
      </a:lvl7pPr>
      <a:lvl8pPr marL="3429000" indent="-228600" algn="l" rtl="0" eaLnBrk="1" fontAlgn="base" hangingPunct="1">
        <a:spcBef>
          <a:spcPct val="20000"/>
        </a:spcBef>
        <a:spcAft>
          <a:spcPct val="0"/>
        </a:spcAft>
        <a:buChar char="»"/>
        <a:defRPr sz="2000">
          <a:solidFill>
            <a:srgbClr val="333399"/>
          </a:solidFill>
          <a:latin typeface="+mn-lt"/>
        </a:defRPr>
      </a:lvl8pPr>
      <a:lvl9pPr marL="3886200" indent="-228600" algn="l" rtl="0" eaLnBrk="1" fontAlgn="base" hangingPunct="1">
        <a:spcBef>
          <a:spcPct val="20000"/>
        </a:spcBef>
        <a:spcAft>
          <a:spcPct val="0"/>
        </a:spcAft>
        <a:buChar char="»"/>
        <a:defRPr sz="2000">
          <a:solidFill>
            <a:srgbClr val="333399"/>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8.png"/><Relationship Id="rId3"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0.png"/></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1" Type="http://schemas.openxmlformats.org/officeDocument/2006/relationships/slideLayout" Target="../slideLayouts/slideLayout6.xml"/><Relationship Id="rId2"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4.em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5.png"/><Relationship Id="rId3"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7.png"/><Relationship Id="rId3" Type="http://schemas.openxmlformats.org/officeDocument/2006/relationships/image" Target="../media/image1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 Id="rId3" Type="http://schemas.openxmlformats.org/officeDocument/2006/relationships/image" Target="../media/image3.gi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wmf"/><Relationship Id="rId3" Type="http://schemas.openxmlformats.org/officeDocument/2006/relationships/image" Target="../media/image5.wm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w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smtClean="0"/>
              <a:t>Comparing Two Means</a:t>
            </a:r>
            <a:endParaRPr lang="en-GB" dirty="0"/>
          </a:p>
        </p:txBody>
      </p:sp>
      <p:sp>
        <p:nvSpPr>
          <p:cNvPr id="3" name="Subtitle 2"/>
          <p:cNvSpPr>
            <a:spLocks noGrp="1"/>
          </p:cNvSpPr>
          <p:nvPr>
            <p:ph type="subTitle" idx="1"/>
          </p:nvPr>
        </p:nvSpPr>
        <p:spPr/>
        <p:txBody>
          <a:bodyPr/>
          <a:lstStyle/>
          <a:p>
            <a:r>
              <a:rPr lang="en-GB" smtClean="0"/>
              <a:t>Prof.</a:t>
            </a:r>
            <a:r>
              <a:rPr lang="en-GB" dirty="0" smtClean="0"/>
              <a:t> Andy Field</a:t>
            </a:r>
            <a:endParaRPr lang="en-GB"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Assumptions of the </a:t>
            </a:r>
            <a:r>
              <a:rPr lang="en-GB" i="1" dirty="0" smtClean="0"/>
              <a:t>t</a:t>
            </a:r>
            <a:r>
              <a:rPr lang="en-GB" dirty="0" smtClean="0"/>
              <a:t>-test</a:t>
            </a:r>
            <a:endParaRPr lang="en-GB" dirty="0"/>
          </a:p>
        </p:txBody>
      </p:sp>
      <p:sp>
        <p:nvSpPr>
          <p:cNvPr id="3" name="Content Placeholder 2"/>
          <p:cNvSpPr>
            <a:spLocks noGrp="1"/>
          </p:cNvSpPr>
          <p:nvPr>
            <p:ph idx="1"/>
          </p:nvPr>
        </p:nvSpPr>
        <p:spPr/>
        <p:txBody>
          <a:bodyPr>
            <a:normAutofit fontScale="70000" lnSpcReduction="20000"/>
          </a:bodyPr>
          <a:lstStyle/>
          <a:p>
            <a:r>
              <a:rPr lang="en-GB" dirty="0" smtClean="0"/>
              <a:t>Both the independent </a:t>
            </a:r>
            <a:r>
              <a:rPr lang="en-GB" i="1" dirty="0" smtClean="0"/>
              <a:t>t</a:t>
            </a:r>
            <a:r>
              <a:rPr lang="en-GB" dirty="0" smtClean="0"/>
              <a:t>-test and the dependent </a:t>
            </a:r>
            <a:r>
              <a:rPr lang="en-GB" i="1" dirty="0" smtClean="0"/>
              <a:t>t</a:t>
            </a:r>
            <a:r>
              <a:rPr lang="en-GB" dirty="0" smtClean="0"/>
              <a:t>-test are </a:t>
            </a:r>
            <a:r>
              <a:rPr lang="en-GB" i="1" dirty="0" smtClean="0"/>
              <a:t>parametric tests</a:t>
            </a:r>
            <a:r>
              <a:rPr lang="en-GB" dirty="0" smtClean="0"/>
              <a:t> based on the normal distribution. Therefore, they assume:</a:t>
            </a:r>
          </a:p>
          <a:p>
            <a:pPr lvl="1"/>
            <a:r>
              <a:rPr lang="en-GB" dirty="0" smtClean="0"/>
              <a:t>The sampling distribution is normally distributed. In the dependent </a:t>
            </a:r>
            <a:r>
              <a:rPr lang="en-GB" i="1" dirty="0" smtClean="0"/>
              <a:t>t­</a:t>
            </a:r>
            <a:r>
              <a:rPr lang="en-GB" dirty="0" smtClean="0"/>
              <a:t>-test this means that the sampling distribution of the </a:t>
            </a:r>
            <a:r>
              <a:rPr lang="en-GB" i="1" dirty="0" smtClean="0"/>
              <a:t>differences</a:t>
            </a:r>
            <a:r>
              <a:rPr lang="en-GB" dirty="0" smtClean="0"/>
              <a:t> between scores should be normal, not the scores themselves.</a:t>
            </a:r>
          </a:p>
          <a:p>
            <a:pPr lvl="1"/>
            <a:r>
              <a:rPr lang="en-GB" dirty="0" smtClean="0"/>
              <a:t>Data are measured at least at the interval level.</a:t>
            </a:r>
          </a:p>
          <a:p>
            <a:r>
              <a:rPr lang="en-GB" dirty="0" smtClean="0"/>
              <a:t>The independent </a:t>
            </a:r>
            <a:r>
              <a:rPr lang="en-GB" i="1" dirty="0" smtClean="0"/>
              <a:t>t</a:t>
            </a:r>
            <a:r>
              <a:rPr lang="en-GB" dirty="0" smtClean="0"/>
              <a:t>-test, because it is used to test different groups of people, also assumes:</a:t>
            </a:r>
          </a:p>
          <a:p>
            <a:pPr lvl="1"/>
            <a:r>
              <a:rPr lang="en-GB" dirty="0" smtClean="0"/>
              <a:t>Variances in these populations are roughly equal (</a:t>
            </a:r>
            <a:r>
              <a:rPr lang="en-GB" i="1" dirty="0" smtClean="0"/>
              <a:t>homogeneity of variance</a:t>
            </a:r>
            <a:r>
              <a:rPr lang="en-GB" dirty="0" smtClean="0"/>
              <a:t>).</a:t>
            </a:r>
          </a:p>
          <a:p>
            <a:pPr lvl="1"/>
            <a:r>
              <a:rPr lang="en-GB" dirty="0" smtClean="0"/>
              <a:t>Scores in different treatment conditions are independent (because they come from different people).</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Independent </a:t>
            </a:r>
            <a:r>
              <a:rPr lang="en-GB" i="1" dirty="0" smtClean="0"/>
              <a:t>t</a:t>
            </a:r>
            <a:r>
              <a:rPr lang="en-GB" dirty="0" smtClean="0"/>
              <a:t>-test Example</a:t>
            </a:r>
            <a:endParaRPr lang="en-GB" dirty="0"/>
          </a:p>
        </p:txBody>
      </p:sp>
      <p:sp>
        <p:nvSpPr>
          <p:cNvPr id="3" name="Content Placeholder 2"/>
          <p:cNvSpPr>
            <a:spLocks noGrp="1"/>
          </p:cNvSpPr>
          <p:nvPr>
            <p:ph idx="1"/>
          </p:nvPr>
        </p:nvSpPr>
        <p:spPr/>
        <p:txBody>
          <a:bodyPr>
            <a:normAutofit fontScale="85000" lnSpcReduction="20000"/>
          </a:bodyPr>
          <a:lstStyle/>
          <a:p>
            <a:r>
              <a:rPr lang="en-GB" dirty="0" smtClean="0"/>
              <a:t>Are invisible people mischievous?</a:t>
            </a:r>
            <a:endParaRPr lang="en-GB" dirty="0" smtClean="0"/>
          </a:p>
          <a:p>
            <a:pPr lvl="1"/>
            <a:r>
              <a:rPr lang="en-GB" dirty="0" smtClean="0"/>
              <a:t>24 Participants</a:t>
            </a:r>
            <a:endParaRPr lang="en-GB" dirty="0" smtClean="0"/>
          </a:p>
          <a:p>
            <a:r>
              <a:rPr lang="en-GB" dirty="0" smtClean="0"/>
              <a:t>Manipulation</a:t>
            </a:r>
            <a:endParaRPr lang="en-GB" dirty="0" smtClean="0"/>
          </a:p>
          <a:p>
            <a:pPr lvl="1"/>
            <a:r>
              <a:rPr lang="en-GB" dirty="0" smtClean="0"/>
              <a:t>Placed participants in an enclosed community riddled with hidde</a:t>
            </a:r>
            <a:r>
              <a:rPr lang="en-GB" dirty="0" smtClean="0"/>
              <a:t>n cameras</a:t>
            </a:r>
            <a:r>
              <a:rPr lang="en-GB" dirty="0" smtClean="0"/>
              <a:t>.</a:t>
            </a:r>
          </a:p>
          <a:p>
            <a:pPr lvl="1"/>
            <a:r>
              <a:rPr lang="en-GB" dirty="0" smtClean="0"/>
              <a:t>12 participants were given an invisibility cloak.</a:t>
            </a:r>
          </a:p>
          <a:p>
            <a:pPr lvl="1"/>
            <a:r>
              <a:rPr lang="en-GB" dirty="0" smtClean="0"/>
              <a:t>12 participants were not given an invisibility cloak.</a:t>
            </a:r>
          </a:p>
          <a:p>
            <a:r>
              <a:rPr lang="en-GB" dirty="0" smtClean="0"/>
              <a:t>Outcome</a:t>
            </a:r>
          </a:p>
          <a:p>
            <a:pPr lvl="1"/>
            <a:r>
              <a:rPr lang="en-GB" dirty="0" smtClean="0"/>
              <a:t>measured </a:t>
            </a:r>
            <a:r>
              <a:rPr lang="en-GB" dirty="0"/>
              <a:t>how many mischievous acts </a:t>
            </a:r>
            <a:r>
              <a:rPr lang="en-GB" dirty="0" smtClean="0"/>
              <a:t>participants performed </a:t>
            </a:r>
            <a:r>
              <a:rPr lang="en-GB" dirty="0"/>
              <a:t>in a </a:t>
            </a:r>
            <a:r>
              <a:rPr lang="en-GB" dirty="0" smtClean="0"/>
              <a:t>week.</a:t>
            </a:r>
            <a:endParaRPr lang="en-GB"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Independent </a:t>
            </a:r>
            <a:r>
              <a:rPr lang="en-US" i="1" dirty="0" smtClean="0"/>
              <a:t>t</a:t>
            </a:r>
            <a:r>
              <a:rPr lang="en-US" dirty="0" smtClean="0"/>
              <a:t>-test using SPSS</a:t>
            </a:r>
            <a:endParaRPr lang="en-US" dirty="0"/>
          </a:p>
        </p:txBody>
      </p:sp>
      <p:pic>
        <p:nvPicPr>
          <p:cNvPr id="4" name="Picture 3"/>
          <p:cNvPicPr>
            <a:picLocks noChangeAspect="1"/>
          </p:cNvPicPr>
          <p:nvPr/>
        </p:nvPicPr>
        <p:blipFill>
          <a:blip r:embed="rId2"/>
          <a:stretch>
            <a:fillRect/>
          </a:stretch>
        </p:blipFill>
        <p:spPr>
          <a:xfrm>
            <a:off x="1028705" y="2006604"/>
            <a:ext cx="7886700" cy="2522220"/>
          </a:xfrm>
          <a:prstGeom prst="rect">
            <a:avLst/>
          </a:prstGeom>
        </p:spPr>
      </p:pic>
    </p:spTree>
    <p:extLst>
      <p:ext uri="{BB962C8B-B14F-4D97-AF65-F5344CB8AC3E}">
        <p14:creationId xmlns:p14="http://schemas.microsoft.com/office/powerpoint/2010/main" val="27731329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Ind</a:t>
            </a:r>
            <a:r>
              <a:rPr lang="en-GB" dirty="0" smtClean="0"/>
              <a:t>ependent </a:t>
            </a:r>
            <a:r>
              <a:rPr lang="en-GB" i="1" dirty="0" smtClean="0"/>
              <a:t>t</a:t>
            </a:r>
            <a:r>
              <a:rPr lang="en-GB" dirty="0" smtClean="0"/>
              <a:t>-test Output</a:t>
            </a:r>
            <a:endParaRPr lang="en-GB" dirty="0"/>
          </a:p>
        </p:txBody>
      </p:sp>
      <p:pic>
        <p:nvPicPr>
          <p:cNvPr id="6" name="Picture 5"/>
          <p:cNvPicPr/>
          <p:nvPr/>
        </p:nvPicPr>
        <p:blipFill>
          <a:blip r:embed="rId2">
            <a:extLst>
              <a:ext uri="{28A0092B-C50C-407E-A947-70E740481C1C}">
                <a14:useLocalDpi xmlns:a14="http://schemas.microsoft.com/office/drawing/2010/main" val="0"/>
              </a:ext>
            </a:extLst>
          </a:blip>
          <a:srcRect/>
          <a:stretch>
            <a:fillRect/>
          </a:stretch>
        </p:blipFill>
        <p:spPr bwMode="auto">
          <a:xfrm>
            <a:off x="1530350" y="1235071"/>
            <a:ext cx="6838950" cy="2505075"/>
          </a:xfrm>
          <a:prstGeom prst="rect">
            <a:avLst/>
          </a:prstGeom>
          <a:noFill/>
          <a:ln>
            <a:noFill/>
          </a:ln>
        </p:spPr>
      </p:pic>
      <p:pic>
        <p:nvPicPr>
          <p:cNvPr id="7" name="Picture 6"/>
          <p:cNvPicPr/>
          <p:nvPr/>
        </p:nvPicPr>
        <p:blipFill>
          <a:blip r:embed="rId3">
            <a:extLst>
              <a:ext uri="{28A0092B-C50C-407E-A947-70E740481C1C}">
                <a14:useLocalDpi xmlns:a14="http://schemas.microsoft.com/office/drawing/2010/main" val="0"/>
              </a:ext>
            </a:extLst>
          </a:blip>
          <a:srcRect/>
          <a:stretch>
            <a:fillRect/>
          </a:stretch>
        </p:blipFill>
        <p:spPr bwMode="auto">
          <a:xfrm>
            <a:off x="845820" y="4050336"/>
            <a:ext cx="8298180" cy="14097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Bootstrapping Output</a:t>
            </a:r>
            <a:endParaRPr lang="en-US" dirty="0"/>
          </a:p>
        </p:txBody>
      </p:sp>
      <p:pic>
        <p:nvPicPr>
          <p:cNvPr id="3" name="Picture 2"/>
          <p:cNvPicPr/>
          <p:nvPr/>
        </p:nvPicPr>
        <p:blipFill>
          <a:blip r:embed="rId2">
            <a:extLst>
              <a:ext uri="{28A0092B-C50C-407E-A947-70E740481C1C}">
                <a14:useLocalDpi xmlns:a14="http://schemas.microsoft.com/office/drawing/2010/main" val="0"/>
              </a:ext>
            </a:extLst>
          </a:blip>
          <a:srcRect/>
          <a:stretch>
            <a:fillRect/>
          </a:stretch>
        </p:blipFill>
        <p:spPr bwMode="auto">
          <a:xfrm>
            <a:off x="1111250" y="1838317"/>
            <a:ext cx="7132320" cy="1798320"/>
          </a:xfrm>
          <a:prstGeom prst="rect">
            <a:avLst/>
          </a:prstGeom>
          <a:noFill/>
          <a:ln>
            <a:noFill/>
          </a:ln>
        </p:spPr>
      </p:pic>
    </p:spTree>
    <p:extLst>
      <p:ext uri="{BB962C8B-B14F-4D97-AF65-F5344CB8AC3E}">
        <p14:creationId xmlns:p14="http://schemas.microsoft.com/office/powerpoint/2010/main" val="8070574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Calculating the Effect Size</a:t>
            </a:r>
            <a:endParaRPr lang="en-US" dirty="0"/>
          </a:p>
        </p:txBody>
      </p:sp>
      <p:pic>
        <p:nvPicPr>
          <p:cNvPr id="4" name="Picture 3"/>
          <p:cNvPicPr>
            <a:picLocks noChangeAspect="1"/>
          </p:cNvPicPr>
          <p:nvPr/>
        </p:nvPicPr>
        <p:blipFill>
          <a:blip r:embed="rId2"/>
          <a:stretch>
            <a:fillRect/>
          </a:stretch>
        </p:blipFill>
        <p:spPr>
          <a:xfrm>
            <a:off x="3302000" y="1435100"/>
            <a:ext cx="2209800" cy="1206500"/>
          </a:xfrm>
          <a:prstGeom prst="rect">
            <a:avLst/>
          </a:prstGeom>
        </p:spPr>
      </p:pic>
      <p:pic>
        <p:nvPicPr>
          <p:cNvPr id="5" name="Picture 4"/>
          <p:cNvPicPr>
            <a:picLocks noChangeAspect="1"/>
          </p:cNvPicPr>
          <p:nvPr/>
        </p:nvPicPr>
        <p:blipFill>
          <a:blip r:embed="rId3"/>
          <a:stretch>
            <a:fillRect/>
          </a:stretch>
        </p:blipFill>
        <p:spPr>
          <a:xfrm>
            <a:off x="2273300" y="2806700"/>
            <a:ext cx="4724400" cy="1270000"/>
          </a:xfrm>
          <a:prstGeom prst="rect">
            <a:avLst/>
          </a:prstGeom>
        </p:spPr>
      </p:pic>
      <p:pic>
        <p:nvPicPr>
          <p:cNvPr id="6" name="Picture 5"/>
          <p:cNvPicPr>
            <a:picLocks noChangeAspect="1"/>
          </p:cNvPicPr>
          <p:nvPr/>
        </p:nvPicPr>
        <p:blipFill>
          <a:blip r:embed="rId4"/>
          <a:stretch>
            <a:fillRect/>
          </a:stretch>
        </p:blipFill>
        <p:spPr>
          <a:xfrm>
            <a:off x="2171700" y="4394200"/>
            <a:ext cx="5092700" cy="1041400"/>
          </a:xfrm>
          <a:prstGeom prst="rect">
            <a:avLst/>
          </a:prstGeom>
        </p:spPr>
      </p:pic>
    </p:spTree>
    <p:extLst>
      <p:ext uri="{BB962C8B-B14F-4D97-AF65-F5344CB8AC3E}">
        <p14:creationId xmlns:p14="http://schemas.microsoft.com/office/powerpoint/2010/main" val="19406693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smtClean="0"/>
              <a:t>Reporting the </a:t>
            </a:r>
            <a:r>
              <a:rPr lang="en-GB" dirty="0" smtClean="0"/>
              <a:t>independent </a:t>
            </a:r>
            <a:r>
              <a:rPr lang="en-GB" i="1" dirty="0" smtClean="0"/>
              <a:t>t</a:t>
            </a:r>
            <a:r>
              <a:rPr lang="en-GB" dirty="0" smtClean="0"/>
              <a:t>-test</a:t>
            </a:r>
            <a:endParaRPr lang="en-GB" dirty="0"/>
          </a:p>
        </p:txBody>
      </p:sp>
      <p:sp>
        <p:nvSpPr>
          <p:cNvPr id="4" name="Content Placeholder 3"/>
          <p:cNvSpPr>
            <a:spLocks noGrp="1"/>
          </p:cNvSpPr>
          <p:nvPr>
            <p:ph idx="1"/>
          </p:nvPr>
        </p:nvSpPr>
        <p:spPr/>
        <p:txBody>
          <a:bodyPr/>
          <a:lstStyle/>
          <a:p>
            <a:pPr lvl="0"/>
            <a:r>
              <a:rPr lang="en-GB" dirty="0"/>
              <a:t>On average, participants given a cloak of invisibility engaged in more acts of mischief (</a:t>
            </a:r>
            <a:r>
              <a:rPr lang="en-GB" i="1" dirty="0"/>
              <a:t>M</a:t>
            </a:r>
            <a:r>
              <a:rPr lang="en-GB" dirty="0"/>
              <a:t> = 5, </a:t>
            </a:r>
            <a:r>
              <a:rPr lang="en-GB" i="1" dirty="0"/>
              <a:t>SE</a:t>
            </a:r>
            <a:r>
              <a:rPr lang="en-GB" dirty="0"/>
              <a:t> = 0.48), than those not given a cloak (</a:t>
            </a:r>
            <a:r>
              <a:rPr lang="en-GB" i="1" dirty="0"/>
              <a:t>M</a:t>
            </a:r>
            <a:r>
              <a:rPr lang="en-GB" dirty="0"/>
              <a:t> = 3.75, </a:t>
            </a:r>
            <a:r>
              <a:rPr lang="en-GB" i="1" dirty="0"/>
              <a:t>SE</a:t>
            </a:r>
            <a:r>
              <a:rPr lang="en-GB" dirty="0"/>
              <a:t> = 0.55). </a:t>
            </a:r>
            <a:r>
              <a:rPr lang="en-GB" dirty="0" smtClean="0"/>
              <a:t>This </a:t>
            </a:r>
            <a:r>
              <a:rPr lang="en-GB" dirty="0"/>
              <a:t>difference, </a:t>
            </a:r>
            <a:r>
              <a:rPr lang="en-GB" dirty="0">
                <a:sym typeface="Symbol"/>
              </a:rPr>
              <a:t></a:t>
            </a:r>
            <a:r>
              <a:rPr lang="en-GB" dirty="0"/>
              <a:t>1.25, </a:t>
            </a:r>
            <a:r>
              <a:rPr lang="en-GB" dirty="0" err="1"/>
              <a:t>BCa</a:t>
            </a:r>
            <a:r>
              <a:rPr lang="en-GB" dirty="0"/>
              <a:t> 95% CI [</a:t>
            </a:r>
            <a:r>
              <a:rPr lang="en-GB" dirty="0">
                <a:sym typeface="Symbol"/>
              </a:rPr>
              <a:t></a:t>
            </a:r>
            <a:r>
              <a:rPr lang="en-GB" dirty="0"/>
              <a:t>2.606, 0.043], was not significant </a:t>
            </a:r>
            <a:r>
              <a:rPr lang="en-GB" i="1" dirty="0"/>
              <a:t>t</a:t>
            </a:r>
            <a:r>
              <a:rPr lang="en-GB" dirty="0"/>
              <a:t>(22) = −1.71, </a:t>
            </a:r>
            <a:r>
              <a:rPr lang="en-GB" i="1" dirty="0"/>
              <a:t>p </a:t>
            </a:r>
            <a:r>
              <a:rPr lang="en-GB" dirty="0"/>
              <a:t>= .101; however, it did represent a medium-sized effect </a:t>
            </a:r>
            <a:r>
              <a:rPr lang="en-GB" i="1" dirty="0"/>
              <a:t>d</a:t>
            </a:r>
            <a:r>
              <a:rPr lang="en-GB" dirty="0"/>
              <a:t> = .65.</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Matched-samples t-test Example</a:t>
            </a:r>
            <a:endParaRPr lang="en-GB" dirty="0"/>
          </a:p>
        </p:txBody>
      </p:sp>
      <p:sp>
        <p:nvSpPr>
          <p:cNvPr id="3" name="Content Placeholder 2"/>
          <p:cNvSpPr>
            <a:spLocks noGrp="1"/>
          </p:cNvSpPr>
          <p:nvPr>
            <p:ph idx="1"/>
          </p:nvPr>
        </p:nvSpPr>
        <p:spPr/>
        <p:txBody>
          <a:bodyPr>
            <a:normAutofit fontScale="77500" lnSpcReduction="20000"/>
          </a:bodyPr>
          <a:lstStyle/>
          <a:p>
            <a:r>
              <a:rPr lang="en-GB" dirty="0" smtClean="0"/>
              <a:t>Are invisible people mischievous?</a:t>
            </a:r>
            <a:endParaRPr lang="en-GB" dirty="0" smtClean="0"/>
          </a:p>
          <a:p>
            <a:pPr lvl="1"/>
            <a:r>
              <a:rPr lang="en-GB" dirty="0" smtClean="0"/>
              <a:t>24 Participants</a:t>
            </a:r>
            <a:endParaRPr lang="en-GB" dirty="0" smtClean="0"/>
          </a:p>
          <a:p>
            <a:r>
              <a:rPr lang="en-GB" dirty="0" smtClean="0"/>
              <a:t>Manipulation</a:t>
            </a:r>
            <a:endParaRPr lang="en-GB" dirty="0" smtClean="0"/>
          </a:p>
          <a:p>
            <a:pPr lvl="1"/>
            <a:r>
              <a:rPr lang="en-GB" dirty="0" smtClean="0"/>
              <a:t>Placed participants in an enclosed community riddled with hidde</a:t>
            </a:r>
            <a:r>
              <a:rPr lang="en-GB" dirty="0" smtClean="0"/>
              <a:t>n cameras</a:t>
            </a:r>
            <a:r>
              <a:rPr lang="en-GB" dirty="0" smtClean="0"/>
              <a:t>.</a:t>
            </a:r>
          </a:p>
          <a:p>
            <a:pPr lvl="1"/>
            <a:r>
              <a:rPr lang="en-GB" dirty="0" smtClean="0"/>
              <a:t>For first week participants normal behaviour was observed. </a:t>
            </a:r>
          </a:p>
          <a:p>
            <a:pPr lvl="1"/>
            <a:r>
              <a:rPr lang="en-GB" dirty="0" smtClean="0"/>
              <a:t>For the second week, participants were given an invisibility cloak.</a:t>
            </a:r>
          </a:p>
          <a:p>
            <a:r>
              <a:rPr lang="en-GB" dirty="0" smtClean="0"/>
              <a:t>Outcome</a:t>
            </a:r>
          </a:p>
          <a:p>
            <a:pPr lvl="1"/>
            <a:r>
              <a:rPr lang="en-GB" dirty="0" smtClean="0"/>
              <a:t>measured </a:t>
            </a:r>
            <a:r>
              <a:rPr lang="en-GB" dirty="0"/>
              <a:t>how many mischievous acts </a:t>
            </a:r>
            <a:r>
              <a:rPr lang="en-GB" dirty="0" smtClean="0"/>
              <a:t>participants performed in week 1 and week 2.</a:t>
            </a:r>
            <a:endParaRPr lang="en-GB" dirty="0"/>
          </a:p>
        </p:txBody>
      </p:sp>
    </p:spTree>
    <p:extLst>
      <p:ext uri="{BB962C8B-B14F-4D97-AF65-F5344CB8AC3E}">
        <p14:creationId xmlns:p14="http://schemas.microsoft.com/office/powerpoint/2010/main" val="39147976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Paired- samples </a:t>
            </a:r>
            <a:r>
              <a:rPr lang="en-GB" i="1" dirty="0" smtClean="0"/>
              <a:t>t</a:t>
            </a:r>
            <a:r>
              <a:rPr lang="en-GB" dirty="0" smtClean="0"/>
              <a:t>-test Output</a:t>
            </a:r>
            <a:endParaRPr lang="en-GB" dirty="0"/>
          </a:p>
        </p:txBody>
      </p:sp>
      <p:pic>
        <p:nvPicPr>
          <p:cNvPr id="5" name="Picture 4"/>
          <p:cNvPicPr/>
          <p:nvPr/>
        </p:nvPicPr>
        <p:blipFill>
          <a:blip r:embed="rId2">
            <a:extLst>
              <a:ext uri="{28A0092B-C50C-407E-A947-70E740481C1C}">
                <a14:useLocalDpi xmlns:a14="http://schemas.microsoft.com/office/drawing/2010/main" val="0"/>
              </a:ext>
            </a:extLst>
          </a:blip>
          <a:stretch>
            <a:fillRect/>
          </a:stretch>
        </p:blipFill>
        <p:spPr>
          <a:xfrm>
            <a:off x="1524000" y="1879600"/>
            <a:ext cx="7095744" cy="420624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Paired- samples </a:t>
            </a:r>
            <a:r>
              <a:rPr lang="en-GB" i="1" dirty="0"/>
              <a:t>t</a:t>
            </a:r>
            <a:r>
              <a:rPr lang="en-GB" dirty="0"/>
              <a:t>-test </a:t>
            </a:r>
            <a:r>
              <a:rPr lang="en-GB" dirty="0" smtClean="0"/>
              <a:t>Output Continued</a:t>
            </a:r>
            <a:endParaRPr lang="en-US" dirty="0"/>
          </a:p>
        </p:txBody>
      </p:sp>
      <p:pic>
        <p:nvPicPr>
          <p:cNvPr id="3" name="Picture 2"/>
          <p:cNvPicPr/>
          <p:nvPr/>
        </p:nvPicPr>
        <p:blipFill>
          <a:blip r:embed="rId2">
            <a:extLst>
              <a:ext uri="{28A0092B-C50C-407E-A947-70E740481C1C}">
                <a14:useLocalDpi xmlns:a14="http://schemas.microsoft.com/office/drawing/2010/main" val="0"/>
              </a:ext>
            </a:extLst>
          </a:blip>
          <a:srcRect/>
          <a:stretch>
            <a:fillRect/>
          </a:stretch>
        </p:blipFill>
        <p:spPr bwMode="auto">
          <a:xfrm>
            <a:off x="1098882" y="1996121"/>
            <a:ext cx="7895463" cy="1331976"/>
          </a:xfrm>
          <a:prstGeom prst="rect">
            <a:avLst/>
          </a:prstGeom>
          <a:noFill/>
          <a:ln>
            <a:noFill/>
          </a:ln>
        </p:spPr>
      </p:pic>
      <p:pic>
        <p:nvPicPr>
          <p:cNvPr id="4" name="Picture 3"/>
          <p:cNvPicPr/>
          <p:nvPr/>
        </p:nvPicPr>
        <p:blipFill>
          <a:blip r:embed="rId3">
            <a:extLst>
              <a:ext uri="{28A0092B-C50C-407E-A947-70E740481C1C}">
                <a14:useLocalDpi xmlns:a14="http://schemas.microsoft.com/office/drawing/2010/main" val="0"/>
              </a:ext>
            </a:extLst>
          </a:blip>
          <a:srcRect/>
          <a:stretch>
            <a:fillRect/>
          </a:stretch>
        </p:blipFill>
        <p:spPr bwMode="auto">
          <a:xfrm>
            <a:off x="1504950" y="3816350"/>
            <a:ext cx="7172960" cy="1605280"/>
          </a:xfrm>
          <a:prstGeom prst="rect">
            <a:avLst/>
          </a:prstGeom>
          <a:noFill/>
          <a:ln>
            <a:noFill/>
          </a:ln>
        </p:spPr>
      </p:pic>
    </p:spTree>
    <p:extLst>
      <p:ext uri="{BB962C8B-B14F-4D97-AF65-F5344CB8AC3E}">
        <p14:creationId xmlns:p14="http://schemas.microsoft.com/office/powerpoint/2010/main" val="23489512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Aims</a:t>
            </a:r>
            <a:endParaRPr lang="en-GB" dirty="0"/>
          </a:p>
        </p:txBody>
      </p:sp>
      <p:sp>
        <p:nvSpPr>
          <p:cNvPr id="3" name="Content Placeholder 2"/>
          <p:cNvSpPr>
            <a:spLocks noGrp="1"/>
          </p:cNvSpPr>
          <p:nvPr>
            <p:ph idx="1"/>
          </p:nvPr>
        </p:nvSpPr>
        <p:spPr/>
        <p:txBody>
          <a:bodyPr>
            <a:normAutofit fontScale="92500" lnSpcReduction="20000"/>
          </a:bodyPr>
          <a:lstStyle/>
          <a:p>
            <a:r>
              <a:rPr lang="en-GB" dirty="0" smtClean="0"/>
              <a:t>T-tests</a:t>
            </a:r>
          </a:p>
          <a:p>
            <a:pPr lvl="1"/>
            <a:r>
              <a:rPr lang="en-GB" dirty="0" smtClean="0"/>
              <a:t>Dependent (aka paired, matched)</a:t>
            </a:r>
          </a:p>
          <a:p>
            <a:pPr lvl="1"/>
            <a:r>
              <a:rPr lang="en-GB" dirty="0" smtClean="0"/>
              <a:t>Independent</a:t>
            </a:r>
          </a:p>
          <a:p>
            <a:r>
              <a:rPr lang="en-GB" dirty="0" smtClean="0"/>
              <a:t>Rationale for the tests</a:t>
            </a:r>
          </a:p>
          <a:p>
            <a:pPr lvl="1"/>
            <a:r>
              <a:rPr lang="en-GB" dirty="0" smtClean="0"/>
              <a:t>Assumptions</a:t>
            </a:r>
          </a:p>
          <a:p>
            <a:r>
              <a:rPr lang="en-GB" dirty="0" smtClean="0"/>
              <a:t>Interpretation</a:t>
            </a:r>
          </a:p>
          <a:p>
            <a:r>
              <a:rPr lang="en-GB" dirty="0" smtClean="0"/>
              <a:t>Reporting results</a:t>
            </a:r>
          </a:p>
          <a:p>
            <a:r>
              <a:rPr lang="en-GB" dirty="0" smtClean="0"/>
              <a:t>Calculating an Effect Size</a:t>
            </a:r>
          </a:p>
          <a:p>
            <a:r>
              <a:rPr lang="en-GB" dirty="0" smtClean="0"/>
              <a:t>Categorical predictors in the linear model.</a:t>
            </a:r>
            <a:endParaRPr lang="en-GB"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Calculating an Effect Size</a:t>
            </a:r>
            <a:endParaRPr lang="en-GB" dirty="0"/>
          </a:p>
        </p:txBody>
      </p:sp>
      <p:pic>
        <p:nvPicPr>
          <p:cNvPr id="5" name="Picture 4"/>
          <p:cNvPicPr>
            <a:picLocks noChangeAspect="1"/>
          </p:cNvPicPr>
          <p:nvPr/>
        </p:nvPicPr>
        <p:blipFill>
          <a:blip r:embed="rId2"/>
          <a:stretch>
            <a:fillRect/>
          </a:stretch>
        </p:blipFill>
        <p:spPr>
          <a:xfrm>
            <a:off x="2247900" y="1689100"/>
            <a:ext cx="4902200" cy="1193800"/>
          </a:xfrm>
          <a:prstGeom prst="rect">
            <a:avLst/>
          </a:prstGeom>
        </p:spPr>
      </p:pic>
      <p:pic>
        <p:nvPicPr>
          <p:cNvPr id="6" name="Picture 5"/>
          <p:cNvPicPr>
            <a:picLocks noChangeAspect="1"/>
          </p:cNvPicPr>
          <p:nvPr/>
        </p:nvPicPr>
        <p:blipFill>
          <a:blip r:embed="rId3"/>
          <a:stretch>
            <a:fillRect/>
          </a:stretch>
        </p:blipFill>
        <p:spPr>
          <a:xfrm>
            <a:off x="2336800" y="3835400"/>
            <a:ext cx="5041900" cy="99060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smtClean="0"/>
              <a:t>Reporting the </a:t>
            </a:r>
            <a:r>
              <a:rPr lang="en-GB" dirty="0" smtClean="0"/>
              <a:t>paired-samples </a:t>
            </a:r>
            <a:r>
              <a:rPr lang="en-GB" i="1" dirty="0" smtClean="0"/>
              <a:t>t</a:t>
            </a:r>
            <a:r>
              <a:rPr lang="en-GB" dirty="0" smtClean="0"/>
              <a:t>-test</a:t>
            </a:r>
            <a:endParaRPr lang="en-GB" dirty="0"/>
          </a:p>
        </p:txBody>
      </p:sp>
      <p:sp>
        <p:nvSpPr>
          <p:cNvPr id="4" name="Content Placeholder 3"/>
          <p:cNvSpPr>
            <a:spLocks noGrp="1"/>
          </p:cNvSpPr>
          <p:nvPr>
            <p:ph idx="1"/>
          </p:nvPr>
        </p:nvSpPr>
        <p:spPr/>
        <p:txBody>
          <a:bodyPr/>
          <a:lstStyle/>
          <a:p>
            <a:pPr lvl="0"/>
            <a:r>
              <a:rPr lang="en-GB" dirty="0"/>
              <a:t>On average, participants given a cloak of invisibility engaged in more acts of mischief (</a:t>
            </a:r>
            <a:r>
              <a:rPr lang="en-GB" i="1" dirty="0"/>
              <a:t>M</a:t>
            </a:r>
            <a:r>
              <a:rPr lang="en-GB" dirty="0"/>
              <a:t> = 5, </a:t>
            </a:r>
            <a:r>
              <a:rPr lang="en-GB" i="1" dirty="0"/>
              <a:t>SE</a:t>
            </a:r>
            <a:r>
              <a:rPr lang="en-GB" dirty="0"/>
              <a:t> = 0.48), than those not given a cloak (</a:t>
            </a:r>
            <a:r>
              <a:rPr lang="en-GB" i="1" dirty="0"/>
              <a:t>M</a:t>
            </a:r>
            <a:r>
              <a:rPr lang="en-GB" dirty="0"/>
              <a:t> = 3.75, </a:t>
            </a:r>
            <a:r>
              <a:rPr lang="en-GB" i="1" dirty="0"/>
              <a:t>SE</a:t>
            </a:r>
            <a:r>
              <a:rPr lang="en-GB" dirty="0"/>
              <a:t> = 0.55). This difference, </a:t>
            </a:r>
            <a:r>
              <a:rPr lang="en-GB" dirty="0">
                <a:sym typeface="Symbol"/>
              </a:rPr>
              <a:t></a:t>
            </a:r>
            <a:r>
              <a:rPr lang="en-GB" dirty="0"/>
              <a:t>1.25, </a:t>
            </a:r>
            <a:r>
              <a:rPr lang="en-GB" dirty="0" err="1"/>
              <a:t>BCa</a:t>
            </a:r>
            <a:r>
              <a:rPr lang="en-GB" dirty="0"/>
              <a:t> 95% CI [−1.67, −0.83], was significant </a:t>
            </a:r>
            <a:r>
              <a:rPr lang="en-GB" i="1" dirty="0"/>
              <a:t>t</a:t>
            </a:r>
            <a:r>
              <a:rPr lang="en-GB" dirty="0"/>
              <a:t>(11) = −3.80, </a:t>
            </a:r>
            <a:r>
              <a:rPr lang="en-GB" i="1" dirty="0"/>
              <a:t>p </a:t>
            </a:r>
            <a:r>
              <a:rPr lang="en-GB" dirty="0"/>
              <a:t>= .003 and represented a medium-sized effect </a:t>
            </a:r>
            <a:r>
              <a:rPr lang="en-GB" i="1" dirty="0"/>
              <a:t>d</a:t>
            </a:r>
            <a:r>
              <a:rPr lang="en-GB" dirty="0"/>
              <a:t> = .65.</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Categorical predictors in the linear model</a:t>
            </a:r>
            <a:endParaRPr lang="en-GB" dirty="0"/>
          </a:p>
        </p:txBody>
      </p:sp>
      <p:sp>
        <p:nvSpPr>
          <p:cNvPr id="20482"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GB"/>
          </a:p>
        </p:txBody>
      </p:sp>
      <p:sp>
        <p:nvSpPr>
          <p:cNvPr id="20484"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GB"/>
          </a:p>
        </p:txBody>
      </p:sp>
      <p:pic>
        <p:nvPicPr>
          <p:cNvPr id="3" name="Picture 2"/>
          <p:cNvPicPr>
            <a:picLocks noChangeAspect="1"/>
          </p:cNvPicPr>
          <p:nvPr/>
        </p:nvPicPr>
        <p:blipFill>
          <a:blip r:embed="rId2"/>
          <a:stretch>
            <a:fillRect/>
          </a:stretch>
        </p:blipFill>
        <p:spPr>
          <a:xfrm>
            <a:off x="1564132" y="2273300"/>
            <a:ext cx="6144768" cy="182880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Cloak </a:t>
            </a:r>
            <a:r>
              <a:rPr lang="en-GB" dirty="0" smtClean="0"/>
              <a:t>group</a:t>
            </a:r>
            <a:endParaRPr lang="en-GB" dirty="0"/>
          </a:p>
        </p:txBody>
      </p:sp>
      <p:sp>
        <p:nvSpPr>
          <p:cNvPr id="4" name="Content Placeholder 3"/>
          <p:cNvSpPr>
            <a:spLocks noGrp="1"/>
          </p:cNvSpPr>
          <p:nvPr>
            <p:ph idx="1"/>
          </p:nvPr>
        </p:nvSpPr>
        <p:spPr/>
        <p:txBody>
          <a:bodyPr/>
          <a:lstStyle/>
          <a:p>
            <a:r>
              <a:rPr lang="en-GB" dirty="0" smtClean="0"/>
              <a:t>The group variable = 0</a:t>
            </a:r>
          </a:p>
          <a:p>
            <a:r>
              <a:rPr lang="en-GB" dirty="0" smtClean="0"/>
              <a:t>Intercept = mean of baseline group</a:t>
            </a:r>
            <a:endParaRPr lang="en-GB" dirty="0"/>
          </a:p>
        </p:txBody>
      </p:sp>
      <p:pic>
        <p:nvPicPr>
          <p:cNvPr id="3" name="Picture 2"/>
          <p:cNvPicPr>
            <a:picLocks noChangeAspect="1"/>
          </p:cNvPicPr>
          <p:nvPr/>
        </p:nvPicPr>
        <p:blipFill>
          <a:blip r:embed="rId2"/>
          <a:stretch>
            <a:fillRect/>
          </a:stretch>
        </p:blipFill>
        <p:spPr>
          <a:xfrm>
            <a:off x="2590800" y="3632200"/>
            <a:ext cx="3352800" cy="218440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No Cloak Group</a:t>
            </a:r>
            <a:endParaRPr lang="en-GB" dirty="0"/>
          </a:p>
        </p:txBody>
      </p:sp>
      <p:sp>
        <p:nvSpPr>
          <p:cNvPr id="4" name="Content Placeholder 3"/>
          <p:cNvSpPr>
            <a:spLocks noGrp="1"/>
          </p:cNvSpPr>
          <p:nvPr>
            <p:ph idx="1"/>
          </p:nvPr>
        </p:nvSpPr>
        <p:spPr/>
        <p:txBody>
          <a:bodyPr/>
          <a:lstStyle/>
          <a:p>
            <a:r>
              <a:rPr lang="en-GB" dirty="0" smtClean="0"/>
              <a:t>The group variable = 1</a:t>
            </a:r>
          </a:p>
          <a:p>
            <a:r>
              <a:rPr lang="en-GB" i="1" dirty="0" smtClean="0"/>
              <a:t>b</a:t>
            </a:r>
            <a:r>
              <a:rPr lang="en-GB" sz="2000" i="1" dirty="0" smtClean="0"/>
              <a:t>1</a:t>
            </a:r>
            <a:r>
              <a:rPr lang="en-GB" i="1" dirty="0" smtClean="0"/>
              <a:t> </a:t>
            </a:r>
            <a:r>
              <a:rPr lang="en-GB" dirty="0" smtClean="0"/>
              <a:t>= Difference between means</a:t>
            </a:r>
            <a:endParaRPr lang="en-GB" dirty="0"/>
          </a:p>
        </p:txBody>
      </p:sp>
      <p:sp>
        <p:nvSpPr>
          <p:cNvPr id="32772"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GB"/>
          </a:p>
        </p:txBody>
      </p:sp>
      <p:pic>
        <p:nvPicPr>
          <p:cNvPr id="3" name="Picture 2"/>
          <p:cNvPicPr>
            <a:picLocks noChangeAspect="1"/>
          </p:cNvPicPr>
          <p:nvPr/>
        </p:nvPicPr>
        <p:blipFill>
          <a:blip r:embed="rId2"/>
          <a:stretch>
            <a:fillRect/>
          </a:stretch>
        </p:blipFill>
        <p:spPr>
          <a:xfrm>
            <a:off x="2147510" y="2997200"/>
            <a:ext cx="4405690" cy="298450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Output from a Regression</a:t>
            </a:r>
            <a:endParaRPr lang="en-GB" dirty="0"/>
          </a:p>
        </p:txBody>
      </p:sp>
      <p:pic>
        <p:nvPicPr>
          <p:cNvPr id="4" name="Picture 3"/>
          <p:cNvPicPr>
            <a:picLocks noChangeAspect="1"/>
          </p:cNvPicPr>
          <p:nvPr/>
        </p:nvPicPr>
        <p:blipFill>
          <a:blip r:embed="rId2"/>
          <a:stretch>
            <a:fillRect/>
          </a:stretch>
        </p:blipFill>
        <p:spPr>
          <a:xfrm>
            <a:off x="965200" y="2169470"/>
            <a:ext cx="7873999" cy="1954669"/>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When Assumptions are Broken</a:t>
            </a:r>
            <a:endParaRPr lang="en-GB" dirty="0"/>
          </a:p>
        </p:txBody>
      </p:sp>
      <p:sp>
        <p:nvSpPr>
          <p:cNvPr id="3" name="Content Placeholder 2"/>
          <p:cNvSpPr>
            <a:spLocks noGrp="1"/>
          </p:cNvSpPr>
          <p:nvPr>
            <p:ph idx="1"/>
          </p:nvPr>
        </p:nvSpPr>
        <p:spPr/>
        <p:txBody>
          <a:bodyPr/>
          <a:lstStyle/>
          <a:p>
            <a:r>
              <a:rPr lang="en-GB" dirty="0" smtClean="0"/>
              <a:t>Dependent </a:t>
            </a:r>
            <a:r>
              <a:rPr lang="en-GB" i="1" dirty="0" smtClean="0"/>
              <a:t>t</a:t>
            </a:r>
            <a:r>
              <a:rPr lang="en-GB" dirty="0" smtClean="0"/>
              <a:t>-test</a:t>
            </a:r>
          </a:p>
          <a:p>
            <a:pPr lvl="1"/>
            <a:r>
              <a:rPr lang="en-GB" dirty="0" smtClean="0"/>
              <a:t>Mann-Whitney Test</a:t>
            </a:r>
          </a:p>
          <a:p>
            <a:pPr lvl="1"/>
            <a:r>
              <a:rPr lang="en-GB" dirty="0" err="1" smtClean="0"/>
              <a:t>Wilcoxon</a:t>
            </a:r>
            <a:r>
              <a:rPr lang="en-GB" dirty="0" smtClean="0"/>
              <a:t> rank-sum test</a:t>
            </a:r>
          </a:p>
          <a:p>
            <a:r>
              <a:rPr lang="en-GB" dirty="0" smtClean="0"/>
              <a:t>Independent </a:t>
            </a:r>
            <a:r>
              <a:rPr lang="en-GB" i="1" dirty="0" smtClean="0"/>
              <a:t>t</a:t>
            </a:r>
            <a:r>
              <a:rPr lang="en-GB" dirty="0" smtClean="0"/>
              <a:t>-test</a:t>
            </a:r>
          </a:p>
          <a:p>
            <a:pPr lvl="1"/>
            <a:r>
              <a:rPr lang="en-GB" dirty="0" err="1" smtClean="0"/>
              <a:t>Wilcoxon</a:t>
            </a:r>
            <a:r>
              <a:rPr lang="en-GB" dirty="0" smtClean="0"/>
              <a:t> Signed-Rank Test</a:t>
            </a:r>
          </a:p>
          <a:p>
            <a:r>
              <a:rPr lang="en-GB" dirty="0" smtClean="0"/>
              <a:t>Robust Tests:</a:t>
            </a:r>
          </a:p>
          <a:p>
            <a:pPr lvl="1"/>
            <a:r>
              <a:rPr lang="en-GB" dirty="0" smtClean="0"/>
              <a:t>Bootstrapping</a:t>
            </a:r>
          </a:p>
          <a:p>
            <a:pPr lvl="1"/>
            <a:r>
              <a:rPr lang="en-GB" smtClean="0"/>
              <a:t>Trimmed means</a:t>
            </a:r>
            <a:endParaRPr lang="en-GB"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Experiments</a:t>
            </a:r>
            <a:endParaRPr lang="en-GB" dirty="0"/>
          </a:p>
        </p:txBody>
      </p:sp>
      <p:sp>
        <p:nvSpPr>
          <p:cNvPr id="3" name="Content Placeholder 2"/>
          <p:cNvSpPr>
            <a:spLocks noGrp="1"/>
          </p:cNvSpPr>
          <p:nvPr>
            <p:ph idx="1"/>
          </p:nvPr>
        </p:nvSpPr>
        <p:spPr/>
        <p:txBody>
          <a:bodyPr>
            <a:normAutofit fontScale="85000" lnSpcReduction="20000"/>
          </a:bodyPr>
          <a:lstStyle/>
          <a:p>
            <a:r>
              <a:rPr lang="en-GB" dirty="0" smtClean="0"/>
              <a:t>The simplest form of experiment that can be done is one with only one independent variable that is manipulated in only two ways and only one outcome is measured.</a:t>
            </a:r>
          </a:p>
          <a:p>
            <a:pPr lvl="1"/>
            <a:r>
              <a:rPr lang="en-GB" dirty="0" smtClean="0"/>
              <a:t>More often than not the manipulation of the independent variable involves having an experimental condition and a control.</a:t>
            </a:r>
          </a:p>
          <a:p>
            <a:pPr lvl="1"/>
            <a:r>
              <a:rPr lang="en-GB" dirty="0" smtClean="0"/>
              <a:t>E.g., Is the movie </a:t>
            </a:r>
            <a:r>
              <a:rPr lang="en-GB" i="1" dirty="0" smtClean="0"/>
              <a:t>Scream 2</a:t>
            </a:r>
            <a:r>
              <a:rPr lang="en-GB" dirty="0" smtClean="0"/>
              <a:t> scarier than the original </a:t>
            </a:r>
            <a:r>
              <a:rPr lang="en-GB" i="1" dirty="0" smtClean="0"/>
              <a:t>Scream</a:t>
            </a:r>
            <a:r>
              <a:rPr lang="en-GB" dirty="0" smtClean="0"/>
              <a:t>? We could measure heart rates (which indicate anxiety) during both films and compare them.</a:t>
            </a:r>
          </a:p>
          <a:p>
            <a:r>
              <a:rPr lang="en-GB" dirty="0" smtClean="0"/>
              <a:t>This situation can be analysed with a </a:t>
            </a:r>
            <a:r>
              <a:rPr lang="en-GB" i="1" dirty="0" smtClean="0"/>
              <a:t>t</a:t>
            </a:r>
            <a:r>
              <a:rPr lang="en-GB" dirty="0" smtClean="0"/>
              <a:t>-test</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i="1" dirty="0" smtClean="0"/>
              <a:t>T</a:t>
            </a:r>
            <a:r>
              <a:rPr lang="en-GB" dirty="0" smtClean="0"/>
              <a:t>-test</a:t>
            </a:r>
            <a:endParaRPr lang="en-GB" i="1" dirty="0"/>
          </a:p>
        </p:txBody>
      </p:sp>
      <p:sp>
        <p:nvSpPr>
          <p:cNvPr id="3" name="Content Placeholder 2"/>
          <p:cNvSpPr>
            <a:spLocks noGrp="1"/>
          </p:cNvSpPr>
          <p:nvPr>
            <p:ph idx="1"/>
          </p:nvPr>
        </p:nvSpPr>
        <p:spPr/>
        <p:txBody>
          <a:bodyPr>
            <a:normAutofit fontScale="77500" lnSpcReduction="20000"/>
          </a:bodyPr>
          <a:lstStyle/>
          <a:p>
            <a:r>
              <a:rPr lang="en-GB" dirty="0" smtClean="0"/>
              <a:t>Dependent </a:t>
            </a:r>
            <a:r>
              <a:rPr lang="en-GB" i="1" dirty="0" smtClean="0"/>
              <a:t>t</a:t>
            </a:r>
            <a:r>
              <a:rPr lang="en-GB" dirty="0" smtClean="0"/>
              <a:t>-test</a:t>
            </a:r>
          </a:p>
          <a:p>
            <a:pPr lvl="1"/>
            <a:r>
              <a:rPr lang="en-GB" dirty="0" smtClean="0"/>
              <a:t>Compares two means based on related data.</a:t>
            </a:r>
          </a:p>
          <a:p>
            <a:pPr lvl="1"/>
            <a:r>
              <a:rPr lang="en-GB" dirty="0" smtClean="0"/>
              <a:t>E.g., Data from the same people measured at different times.</a:t>
            </a:r>
          </a:p>
          <a:p>
            <a:pPr lvl="1"/>
            <a:r>
              <a:rPr lang="en-GB" dirty="0" smtClean="0"/>
              <a:t>Data from ‘matched’ samples.</a:t>
            </a:r>
          </a:p>
          <a:p>
            <a:r>
              <a:rPr lang="en-GB" dirty="0" smtClean="0"/>
              <a:t>Independent </a:t>
            </a:r>
            <a:r>
              <a:rPr lang="en-GB" i="1" dirty="0" smtClean="0"/>
              <a:t>t</a:t>
            </a:r>
            <a:r>
              <a:rPr lang="en-GB" dirty="0" smtClean="0"/>
              <a:t>-test</a:t>
            </a:r>
          </a:p>
          <a:p>
            <a:pPr lvl="1"/>
            <a:r>
              <a:rPr lang="en-GB" dirty="0" smtClean="0"/>
              <a:t>Compares two means based on independent data</a:t>
            </a:r>
          </a:p>
          <a:p>
            <a:pPr lvl="1"/>
            <a:r>
              <a:rPr lang="en-GB" dirty="0" smtClean="0"/>
              <a:t>E.g., data from different groups of people</a:t>
            </a:r>
          </a:p>
          <a:p>
            <a:r>
              <a:rPr lang="en-GB" dirty="0" smtClean="0"/>
              <a:t>Significance testing</a:t>
            </a:r>
          </a:p>
          <a:p>
            <a:pPr lvl="1"/>
            <a:r>
              <a:rPr lang="en-GB" dirty="0" smtClean="0"/>
              <a:t>Testing the significance of </a:t>
            </a:r>
            <a:r>
              <a:rPr lang="en-GB" i="1" dirty="0" smtClean="0"/>
              <a:t>Pearson’s correlation coefficient</a:t>
            </a:r>
          </a:p>
          <a:p>
            <a:pPr lvl="1"/>
            <a:r>
              <a:rPr lang="en-GB" dirty="0" smtClean="0"/>
              <a:t>Testing the significance of </a:t>
            </a:r>
            <a:r>
              <a:rPr lang="en-GB" i="1" dirty="0" smtClean="0"/>
              <a:t>b</a:t>
            </a:r>
            <a:r>
              <a:rPr lang="en-GB" dirty="0" smtClean="0"/>
              <a:t> in regression.</a:t>
            </a:r>
            <a:endParaRPr lang="en-GB"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Date Placeholder 3"/>
          <p:cNvSpPr>
            <a:spLocks noGrp="1"/>
          </p:cNvSpPr>
          <p:nvPr>
            <p:ph type="dt" sz="half" idx="4294967295"/>
          </p:nvPr>
        </p:nvSpPr>
        <p:spPr>
          <a:xfrm>
            <a:off x="0" y="6357958"/>
            <a:ext cx="857224" cy="365125"/>
          </a:xfrm>
          <a:prstGeom prst="rect">
            <a:avLst/>
          </a:prstGeom>
        </p:spPr>
        <p:txBody>
          <a:bodyPr/>
          <a:lstStyle/>
          <a:p>
            <a:r>
              <a:rPr lang="en-US"/>
              <a:t>Slide </a:t>
            </a:r>
            <a:fld id="{FA7A2073-4872-44AD-BD2C-46D5838DA2BA}" type="slidenum">
              <a:rPr lang="en-US"/>
              <a:pPr/>
              <a:t>5</a:t>
            </a:fld>
            <a:endParaRPr lang="en-US"/>
          </a:p>
        </p:txBody>
      </p:sp>
      <p:sp>
        <p:nvSpPr>
          <p:cNvPr id="69634" name="Rectangle 2"/>
          <p:cNvSpPr>
            <a:spLocks noGrp="1" noChangeArrowheads="1"/>
          </p:cNvSpPr>
          <p:nvPr>
            <p:ph type="title"/>
          </p:nvPr>
        </p:nvSpPr>
        <p:spPr>
          <a:xfrm>
            <a:off x="1763713" y="274638"/>
            <a:ext cx="6923087" cy="633412"/>
          </a:xfrm>
        </p:spPr>
        <p:txBody>
          <a:bodyPr>
            <a:normAutofit fontScale="90000"/>
          </a:bodyPr>
          <a:lstStyle/>
          <a:p>
            <a:r>
              <a:rPr lang="en-GB" sz="4000"/>
              <a:t>Rationale to Experiments</a:t>
            </a:r>
            <a:endParaRPr lang="en-US" sz="4000"/>
          </a:p>
        </p:txBody>
      </p:sp>
      <p:sp>
        <p:nvSpPr>
          <p:cNvPr id="69635" name="Rectangle 3"/>
          <p:cNvSpPr>
            <a:spLocks noGrp="1" noChangeArrowheads="1"/>
          </p:cNvSpPr>
          <p:nvPr>
            <p:ph type="body" idx="1"/>
          </p:nvPr>
        </p:nvSpPr>
        <p:spPr>
          <a:xfrm>
            <a:off x="1763713" y="4292600"/>
            <a:ext cx="6923087" cy="1684338"/>
          </a:xfrm>
        </p:spPr>
        <p:txBody>
          <a:bodyPr/>
          <a:lstStyle/>
          <a:p>
            <a:pPr>
              <a:lnSpc>
                <a:spcPct val="90000"/>
              </a:lnSpc>
            </a:pPr>
            <a:r>
              <a:rPr lang="en-US" sz="2400"/>
              <a:t>Variance created by our manipulation</a:t>
            </a:r>
          </a:p>
          <a:p>
            <a:pPr lvl="1">
              <a:lnSpc>
                <a:spcPct val="90000"/>
              </a:lnSpc>
            </a:pPr>
            <a:r>
              <a:rPr lang="en-US" sz="2000"/>
              <a:t>Removal of brain (systematic variance)</a:t>
            </a:r>
          </a:p>
          <a:p>
            <a:pPr>
              <a:lnSpc>
                <a:spcPct val="90000"/>
              </a:lnSpc>
            </a:pPr>
            <a:r>
              <a:rPr lang="en-US" sz="2400"/>
              <a:t>Variance created by unknown factors</a:t>
            </a:r>
          </a:p>
          <a:p>
            <a:pPr lvl="1">
              <a:lnSpc>
                <a:spcPct val="90000"/>
              </a:lnSpc>
            </a:pPr>
            <a:r>
              <a:rPr lang="en-US" sz="2000"/>
              <a:t>E.g. Differences in ability (unsystematic variance)</a:t>
            </a:r>
          </a:p>
        </p:txBody>
      </p:sp>
      <p:pic>
        <p:nvPicPr>
          <p:cNvPr id="69636" name="Picture 4" descr="explodinghead2"/>
          <p:cNvPicPr>
            <a:picLocks noChangeAspect="1" noChangeArrowheads="1"/>
          </p:cNvPicPr>
          <p:nvPr/>
        </p:nvPicPr>
        <p:blipFill>
          <a:blip r:embed="rId2"/>
          <a:srcRect/>
          <a:stretch>
            <a:fillRect/>
          </a:stretch>
        </p:blipFill>
        <p:spPr bwMode="auto">
          <a:xfrm>
            <a:off x="1763713" y="1341438"/>
            <a:ext cx="1428750" cy="2000250"/>
          </a:xfrm>
          <a:prstGeom prst="rect">
            <a:avLst/>
          </a:prstGeom>
          <a:noFill/>
        </p:spPr>
      </p:pic>
      <p:pic>
        <p:nvPicPr>
          <p:cNvPr id="69637" name="Picture 5" descr="explodinghead"/>
          <p:cNvPicPr>
            <a:picLocks noChangeAspect="1" noChangeArrowheads="1" noCrop="1"/>
          </p:cNvPicPr>
          <p:nvPr/>
        </p:nvPicPr>
        <p:blipFill>
          <a:blip r:embed="rId3"/>
          <a:srcRect/>
          <a:stretch>
            <a:fillRect/>
          </a:stretch>
        </p:blipFill>
        <p:spPr bwMode="auto">
          <a:xfrm>
            <a:off x="6540500" y="1371600"/>
            <a:ext cx="1428750" cy="2000250"/>
          </a:xfrm>
          <a:prstGeom prst="rect">
            <a:avLst/>
          </a:prstGeom>
          <a:noFill/>
        </p:spPr>
      </p:pic>
      <p:sp>
        <p:nvSpPr>
          <p:cNvPr id="69638" name="Text Box 6"/>
          <p:cNvSpPr txBox="1">
            <a:spLocks noChangeArrowheads="1"/>
          </p:cNvSpPr>
          <p:nvPr/>
        </p:nvSpPr>
        <p:spPr bwMode="auto">
          <a:xfrm>
            <a:off x="3684588" y="2805113"/>
            <a:ext cx="2360612" cy="1200150"/>
          </a:xfrm>
          <a:prstGeom prst="rect">
            <a:avLst/>
          </a:prstGeom>
          <a:solidFill>
            <a:srgbClr val="FF3300"/>
          </a:solidFill>
          <a:ln w="9525">
            <a:solidFill>
              <a:srgbClr val="FFFFFF"/>
            </a:solidFill>
            <a:miter lim="800000"/>
            <a:headEnd/>
            <a:tailEnd/>
          </a:ln>
          <a:effectLst>
            <a:outerShdw dist="107763" dir="2700000" algn="ctr" rotWithShape="0">
              <a:schemeClr val="bg2">
                <a:alpha val="50000"/>
              </a:schemeClr>
            </a:outerShdw>
          </a:effectLst>
        </p:spPr>
        <p:txBody>
          <a:bodyPr>
            <a:spAutoFit/>
          </a:bodyPr>
          <a:lstStyle/>
          <a:p>
            <a:pPr algn="ctr" eaLnBrk="0" hangingPunct="0">
              <a:spcBef>
                <a:spcPct val="50000"/>
              </a:spcBef>
            </a:pPr>
            <a:r>
              <a:rPr lang="en-GB" sz="3600">
                <a:solidFill>
                  <a:schemeClr val="bg1"/>
                </a:solidFill>
                <a:effectLst>
                  <a:outerShdw blurRad="38100" dist="38100" dir="2700000" algn="tl">
                    <a:srgbClr val="000000"/>
                  </a:outerShdw>
                </a:effectLst>
                <a:latin typeface="Trebuchet MS" pitchFamily="34" charset="0"/>
              </a:rPr>
              <a:t>Lecturing Skills</a:t>
            </a:r>
          </a:p>
        </p:txBody>
      </p:sp>
      <p:sp>
        <p:nvSpPr>
          <p:cNvPr id="69639" name="AutoShape 7"/>
          <p:cNvSpPr>
            <a:spLocks noChangeArrowheads="1"/>
          </p:cNvSpPr>
          <p:nvPr/>
        </p:nvSpPr>
        <p:spPr bwMode="auto">
          <a:xfrm rot="2475051">
            <a:off x="2846388" y="1876425"/>
            <a:ext cx="1547812" cy="544513"/>
          </a:xfrm>
          <a:prstGeom prst="curvedDownArrow">
            <a:avLst>
              <a:gd name="adj1" fmla="val 56851"/>
              <a:gd name="adj2" fmla="val 113702"/>
              <a:gd name="adj3" fmla="val 33333"/>
            </a:avLst>
          </a:prstGeom>
          <a:solidFill>
            <a:schemeClr val="accent1"/>
          </a:solidFill>
          <a:ln w="9525">
            <a:solidFill>
              <a:schemeClr val="tx1"/>
            </a:solidFill>
            <a:miter lim="800000"/>
            <a:headEnd/>
            <a:tailEnd/>
          </a:ln>
          <a:effectLst/>
        </p:spPr>
        <p:txBody>
          <a:bodyPr wrap="none" anchor="ctr"/>
          <a:lstStyle/>
          <a:p>
            <a:endParaRPr lang="en-GB"/>
          </a:p>
        </p:txBody>
      </p:sp>
      <p:sp>
        <p:nvSpPr>
          <p:cNvPr id="69640" name="AutoShape 8"/>
          <p:cNvSpPr>
            <a:spLocks noChangeArrowheads="1"/>
          </p:cNvSpPr>
          <p:nvPr/>
        </p:nvSpPr>
        <p:spPr bwMode="auto">
          <a:xfrm rot="19124949" flipH="1">
            <a:off x="5240338" y="1909763"/>
            <a:ext cx="1547812" cy="544512"/>
          </a:xfrm>
          <a:prstGeom prst="curvedDownArrow">
            <a:avLst>
              <a:gd name="adj1" fmla="val 56851"/>
              <a:gd name="adj2" fmla="val 113703"/>
              <a:gd name="adj3" fmla="val 33333"/>
            </a:avLst>
          </a:prstGeom>
          <a:solidFill>
            <a:schemeClr val="accent1"/>
          </a:solidFill>
          <a:ln w="9525">
            <a:solidFill>
              <a:schemeClr val="tx1"/>
            </a:solidFill>
            <a:miter lim="800000"/>
            <a:headEnd/>
            <a:tailEnd/>
          </a:ln>
          <a:effectLst/>
        </p:spPr>
        <p:txBody>
          <a:bodyPr wrap="none" anchor="ctr"/>
          <a:lstStyle/>
          <a:p>
            <a:endParaRPr lang="en-GB"/>
          </a:p>
        </p:txBody>
      </p:sp>
      <p:grpSp>
        <p:nvGrpSpPr>
          <p:cNvPr id="2" name="Group 9"/>
          <p:cNvGrpSpPr>
            <a:grpSpLocks/>
          </p:cNvGrpSpPr>
          <p:nvPr/>
        </p:nvGrpSpPr>
        <p:grpSpPr bwMode="auto">
          <a:xfrm>
            <a:off x="1531938" y="3425825"/>
            <a:ext cx="1760537" cy="727075"/>
            <a:chOff x="780" y="2351"/>
            <a:chExt cx="1109" cy="458"/>
          </a:xfrm>
        </p:grpSpPr>
        <p:grpSp>
          <p:nvGrpSpPr>
            <p:cNvPr id="3" name="Group 10"/>
            <p:cNvGrpSpPr>
              <a:grpSpLocks/>
            </p:cNvGrpSpPr>
            <p:nvPr/>
          </p:nvGrpSpPr>
          <p:grpSpPr bwMode="auto">
            <a:xfrm>
              <a:off x="780" y="2351"/>
              <a:ext cx="1109" cy="223"/>
              <a:chOff x="780" y="2351"/>
              <a:chExt cx="1109" cy="223"/>
            </a:xfrm>
          </p:grpSpPr>
          <p:sp>
            <p:nvSpPr>
              <p:cNvPr id="69643" name="AutoShape 11"/>
              <p:cNvSpPr>
                <a:spLocks noChangeArrowheads="1"/>
              </p:cNvSpPr>
              <p:nvPr/>
            </p:nvSpPr>
            <p:spPr bwMode="auto">
              <a:xfrm>
                <a:off x="780" y="2351"/>
                <a:ext cx="242" cy="223"/>
              </a:xfrm>
              <a:prstGeom prst="smileyFace">
                <a:avLst>
                  <a:gd name="adj" fmla="val 4653"/>
                </a:avLst>
              </a:prstGeom>
              <a:solidFill>
                <a:srgbClr val="FF9999"/>
              </a:solidFill>
              <a:ln w="9525">
                <a:solidFill>
                  <a:schemeClr val="tx1"/>
                </a:solidFill>
                <a:round/>
                <a:headEnd/>
                <a:tailEnd/>
              </a:ln>
              <a:effectLst/>
            </p:spPr>
            <p:txBody>
              <a:bodyPr wrap="none" anchor="ctr"/>
              <a:lstStyle/>
              <a:p>
                <a:endParaRPr lang="en-GB"/>
              </a:p>
            </p:txBody>
          </p:sp>
          <p:sp>
            <p:nvSpPr>
              <p:cNvPr id="69644" name="AutoShape 12"/>
              <p:cNvSpPr>
                <a:spLocks noChangeArrowheads="1"/>
              </p:cNvSpPr>
              <p:nvPr/>
            </p:nvSpPr>
            <p:spPr bwMode="auto">
              <a:xfrm>
                <a:off x="1069" y="2351"/>
                <a:ext cx="242" cy="223"/>
              </a:xfrm>
              <a:prstGeom prst="smileyFace">
                <a:avLst>
                  <a:gd name="adj" fmla="val -227"/>
                </a:avLst>
              </a:prstGeom>
              <a:solidFill>
                <a:srgbClr val="FF9999"/>
              </a:solidFill>
              <a:ln w="9525">
                <a:solidFill>
                  <a:schemeClr val="tx1"/>
                </a:solidFill>
                <a:round/>
                <a:headEnd/>
                <a:tailEnd/>
              </a:ln>
              <a:effectLst/>
            </p:spPr>
            <p:txBody>
              <a:bodyPr wrap="none" anchor="ctr"/>
              <a:lstStyle/>
              <a:p>
                <a:endParaRPr lang="en-GB"/>
              </a:p>
            </p:txBody>
          </p:sp>
          <p:sp>
            <p:nvSpPr>
              <p:cNvPr id="69645" name="AutoShape 13"/>
              <p:cNvSpPr>
                <a:spLocks noChangeArrowheads="1"/>
              </p:cNvSpPr>
              <p:nvPr/>
            </p:nvSpPr>
            <p:spPr bwMode="auto">
              <a:xfrm>
                <a:off x="1358" y="2351"/>
                <a:ext cx="242" cy="223"/>
              </a:xfrm>
              <a:prstGeom prst="smileyFace">
                <a:avLst>
                  <a:gd name="adj" fmla="val -4653"/>
                </a:avLst>
              </a:prstGeom>
              <a:solidFill>
                <a:srgbClr val="FF9999"/>
              </a:solidFill>
              <a:ln w="9525">
                <a:solidFill>
                  <a:schemeClr val="tx1"/>
                </a:solidFill>
                <a:round/>
                <a:headEnd/>
                <a:tailEnd/>
              </a:ln>
              <a:effectLst/>
            </p:spPr>
            <p:txBody>
              <a:bodyPr wrap="none" anchor="ctr"/>
              <a:lstStyle/>
              <a:p>
                <a:endParaRPr lang="en-GB"/>
              </a:p>
            </p:txBody>
          </p:sp>
          <p:sp>
            <p:nvSpPr>
              <p:cNvPr id="69646" name="AutoShape 14"/>
              <p:cNvSpPr>
                <a:spLocks noChangeArrowheads="1"/>
              </p:cNvSpPr>
              <p:nvPr/>
            </p:nvSpPr>
            <p:spPr bwMode="auto">
              <a:xfrm>
                <a:off x="1647" y="2351"/>
                <a:ext cx="242" cy="223"/>
              </a:xfrm>
              <a:prstGeom prst="smileyFace">
                <a:avLst>
                  <a:gd name="adj" fmla="val 4653"/>
                </a:avLst>
              </a:prstGeom>
              <a:solidFill>
                <a:srgbClr val="FF9999"/>
              </a:solidFill>
              <a:ln w="9525">
                <a:solidFill>
                  <a:schemeClr val="tx1"/>
                </a:solidFill>
                <a:round/>
                <a:headEnd/>
                <a:tailEnd/>
              </a:ln>
              <a:effectLst/>
            </p:spPr>
            <p:txBody>
              <a:bodyPr wrap="none" anchor="ctr"/>
              <a:lstStyle/>
              <a:p>
                <a:endParaRPr lang="en-GB"/>
              </a:p>
            </p:txBody>
          </p:sp>
        </p:grpSp>
        <p:grpSp>
          <p:nvGrpSpPr>
            <p:cNvPr id="4" name="Group 15"/>
            <p:cNvGrpSpPr>
              <a:grpSpLocks/>
            </p:cNvGrpSpPr>
            <p:nvPr/>
          </p:nvGrpSpPr>
          <p:grpSpPr bwMode="auto">
            <a:xfrm>
              <a:off x="912" y="2586"/>
              <a:ext cx="846" cy="223"/>
              <a:chOff x="913" y="2586"/>
              <a:chExt cx="846" cy="223"/>
            </a:xfrm>
          </p:grpSpPr>
          <p:sp>
            <p:nvSpPr>
              <p:cNvPr id="69648" name="AutoShape 16"/>
              <p:cNvSpPr>
                <a:spLocks noChangeArrowheads="1"/>
              </p:cNvSpPr>
              <p:nvPr/>
            </p:nvSpPr>
            <p:spPr bwMode="auto">
              <a:xfrm>
                <a:off x="913" y="2586"/>
                <a:ext cx="242" cy="223"/>
              </a:xfrm>
              <a:prstGeom prst="smileyFace">
                <a:avLst>
                  <a:gd name="adj" fmla="val -4653"/>
                </a:avLst>
              </a:prstGeom>
              <a:solidFill>
                <a:srgbClr val="FF9999"/>
              </a:solidFill>
              <a:ln w="9525">
                <a:solidFill>
                  <a:schemeClr val="tx1"/>
                </a:solidFill>
                <a:round/>
                <a:headEnd/>
                <a:tailEnd/>
              </a:ln>
              <a:effectLst/>
            </p:spPr>
            <p:txBody>
              <a:bodyPr wrap="none" anchor="ctr"/>
              <a:lstStyle/>
              <a:p>
                <a:endParaRPr lang="en-GB"/>
              </a:p>
            </p:txBody>
          </p:sp>
          <p:sp>
            <p:nvSpPr>
              <p:cNvPr id="69649" name="AutoShape 17"/>
              <p:cNvSpPr>
                <a:spLocks noChangeArrowheads="1"/>
              </p:cNvSpPr>
              <p:nvPr/>
            </p:nvSpPr>
            <p:spPr bwMode="auto">
              <a:xfrm>
                <a:off x="1215" y="2586"/>
                <a:ext cx="242" cy="223"/>
              </a:xfrm>
              <a:prstGeom prst="smileyFace">
                <a:avLst>
                  <a:gd name="adj" fmla="val 1120"/>
                </a:avLst>
              </a:prstGeom>
              <a:solidFill>
                <a:srgbClr val="FF9999"/>
              </a:solidFill>
              <a:ln w="9525">
                <a:solidFill>
                  <a:schemeClr val="tx1"/>
                </a:solidFill>
                <a:round/>
                <a:headEnd/>
                <a:tailEnd/>
              </a:ln>
              <a:effectLst/>
            </p:spPr>
            <p:txBody>
              <a:bodyPr wrap="none" anchor="ctr"/>
              <a:lstStyle/>
              <a:p>
                <a:endParaRPr lang="en-GB"/>
              </a:p>
            </p:txBody>
          </p:sp>
          <p:sp>
            <p:nvSpPr>
              <p:cNvPr id="69650" name="AutoShape 18"/>
              <p:cNvSpPr>
                <a:spLocks noChangeArrowheads="1"/>
              </p:cNvSpPr>
              <p:nvPr/>
            </p:nvSpPr>
            <p:spPr bwMode="auto">
              <a:xfrm>
                <a:off x="1517" y="2586"/>
                <a:ext cx="242" cy="223"/>
              </a:xfrm>
              <a:prstGeom prst="smileyFace">
                <a:avLst>
                  <a:gd name="adj" fmla="val 4653"/>
                </a:avLst>
              </a:prstGeom>
              <a:solidFill>
                <a:srgbClr val="FF9999"/>
              </a:solidFill>
              <a:ln w="9525">
                <a:solidFill>
                  <a:schemeClr val="tx1"/>
                </a:solidFill>
                <a:round/>
                <a:headEnd/>
                <a:tailEnd/>
              </a:ln>
              <a:effectLst/>
            </p:spPr>
            <p:txBody>
              <a:bodyPr wrap="none" anchor="ctr"/>
              <a:lstStyle/>
              <a:p>
                <a:endParaRPr lang="en-GB"/>
              </a:p>
            </p:txBody>
          </p:sp>
        </p:grpSp>
      </p:grpSp>
      <p:grpSp>
        <p:nvGrpSpPr>
          <p:cNvPr id="5" name="Group 19"/>
          <p:cNvGrpSpPr>
            <a:grpSpLocks/>
          </p:cNvGrpSpPr>
          <p:nvPr/>
        </p:nvGrpSpPr>
        <p:grpSpPr bwMode="auto">
          <a:xfrm>
            <a:off x="6403975" y="3416300"/>
            <a:ext cx="1760538" cy="727075"/>
            <a:chOff x="3858" y="2103"/>
            <a:chExt cx="1109" cy="458"/>
          </a:xfrm>
        </p:grpSpPr>
        <p:sp>
          <p:nvSpPr>
            <p:cNvPr id="69652" name="AutoShape 20"/>
            <p:cNvSpPr>
              <a:spLocks noChangeArrowheads="1"/>
            </p:cNvSpPr>
            <p:nvPr/>
          </p:nvSpPr>
          <p:spPr bwMode="auto">
            <a:xfrm>
              <a:off x="3858" y="2103"/>
              <a:ext cx="242" cy="223"/>
            </a:xfrm>
            <a:prstGeom prst="smileyFace">
              <a:avLst>
                <a:gd name="adj" fmla="val 4653"/>
              </a:avLst>
            </a:prstGeom>
            <a:solidFill>
              <a:srgbClr val="FF9999"/>
            </a:solidFill>
            <a:ln w="9525">
              <a:solidFill>
                <a:schemeClr val="tx1"/>
              </a:solidFill>
              <a:round/>
              <a:headEnd/>
              <a:tailEnd/>
            </a:ln>
            <a:effectLst/>
          </p:spPr>
          <p:txBody>
            <a:bodyPr wrap="none" anchor="ctr"/>
            <a:lstStyle/>
            <a:p>
              <a:endParaRPr lang="en-GB"/>
            </a:p>
          </p:txBody>
        </p:sp>
        <p:sp>
          <p:nvSpPr>
            <p:cNvPr id="69653" name="AutoShape 21"/>
            <p:cNvSpPr>
              <a:spLocks noChangeArrowheads="1"/>
            </p:cNvSpPr>
            <p:nvPr/>
          </p:nvSpPr>
          <p:spPr bwMode="auto">
            <a:xfrm>
              <a:off x="4147" y="2103"/>
              <a:ext cx="242" cy="223"/>
            </a:xfrm>
            <a:prstGeom prst="smileyFace">
              <a:avLst>
                <a:gd name="adj" fmla="val -4653"/>
              </a:avLst>
            </a:prstGeom>
            <a:solidFill>
              <a:srgbClr val="FF9999"/>
            </a:solidFill>
            <a:ln w="9525">
              <a:solidFill>
                <a:schemeClr val="tx1"/>
              </a:solidFill>
              <a:round/>
              <a:headEnd/>
              <a:tailEnd/>
            </a:ln>
            <a:effectLst/>
          </p:spPr>
          <p:txBody>
            <a:bodyPr wrap="none" anchor="ctr"/>
            <a:lstStyle/>
            <a:p>
              <a:endParaRPr lang="en-GB"/>
            </a:p>
          </p:txBody>
        </p:sp>
        <p:sp>
          <p:nvSpPr>
            <p:cNvPr id="69654" name="AutoShape 22"/>
            <p:cNvSpPr>
              <a:spLocks noChangeArrowheads="1"/>
            </p:cNvSpPr>
            <p:nvPr/>
          </p:nvSpPr>
          <p:spPr bwMode="auto">
            <a:xfrm>
              <a:off x="4436" y="2103"/>
              <a:ext cx="242" cy="223"/>
            </a:xfrm>
            <a:prstGeom prst="smileyFace">
              <a:avLst>
                <a:gd name="adj" fmla="val -671"/>
              </a:avLst>
            </a:prstGeom>
            <a:solidFill>
              <a:srgbClr val="FF9999"/>
            </a:solidFill>
            <a:ln w="9525">
              <a:solidFill>
                <a:schemeClr val="tx1"/>
              </a:solidFill>
              <a:round/>
              <a:headEnd/>
              <a:tailEnd/>
            </a:ln>
            <a:effectLst/>
          </p:spPr>
          <p:txBody>
            <a:bodyPr wrap="none" anchor="ctr"/>
            <a:lstStyle/>
            <a:p>
              <a:endParaRPr lang="en-GB"/>
            </a:p>
          </p:txBody>
        </p:sp>
        <p:sp>
          <p:nvSpPr>
            <p:cNvPr id="69655" name="AutoShape 23"/>
            <p:cNvSpPr>
              <a:spLocks noChangeArrowheads="1"/>
            </p:cNvSpPr>
            <p:nvPr/>
          </p:nvSpPr>
          <p:spPr bwMode="auto">
            <a:xfrm>
              <a:off x="4725" y="2103"/>
              <a:ext cx="242" cy="223"/>
            </a:xfrm>
            <a:prstGeom prst="smileyFace">
              <a:avLst>
                <a:gd name="adj" fmla="val 4653"/>
              </a:avLst>
            </a:prstGeom>
            <a:solidFill>
              <a:srgbClr val="FF9999"/>
            </a:solidFill>
            <a:ln w="9525">
              <a:solidFill>
                <a:schemeClr val="tx1"/>
              </a:solidFill>
              <a:round/>
              <a:headEnd/>
              <a:tailEnd/>
            </a:ln>
            <a:effectLst/>
          </p:spPr>
          <p:txBody>
            <a:bodyPr wrap="none" anchor="ctr"/>
            <a:lstStyle/>
            <a:p>
              <a:endParaRPr lang="en-GB"/>
            </a:p>
          </p:txBody>
        </p:sp>
        <p:sp>
          <p:nvSpPr>
            <p:cNvPr id="69656" name="AutoShape 24"/>
            <p:cNvSpPr>
              <a:spLocks noChangeArrowheads="1"/>
            </p:cNvSpPr>
            <p:nvPr/>
          </p:nvSpPr>
          <p:spPr bwMode="auto">
            <a:xfrm>
              <a:off x="3990" y="2338"/>
              <a:ext cx="242" cy="223"/>
            </a:xfrm>
            <a:prstGeom prst="smileyFace">
              <a:avLst>
                <a:gd name="adj" fmla="val -4653"/>
              </a:avLst>
            </a:prstGeom>
            <a:solidFill>
              <a:srgbClr val="FF9999"/>
            </a:solidFill>
            <a:ln w="9525">
              <a:solidFill>
                <a:schemeClr val="tx1"/>
              </a:solidFill>
              <a:round/>
              <a:headEnd/>
              <a:tailEnd/>
            </a:ln>
            <a:effectLst/>
          </p:spPr>
          <p:txBody>
            <a:bodyPr wrap="none" anchor="ctr"/>
            <a:lstStyle/>
            <a:p>
              <a:endParaRPr lang="en-GB"/>
            </a:p>
          </p:txBody>
        </p:sp>
        <p:sp>
          <p:nvSpPr>
            <p:cNvPr id="69657" name="AutoShape 25"/>
            <p:cNvSpPr>
              <a:spLocks noChangeArrowheads="1"/>
            </p:cNvSpPr>
            <p:nvPr/>
          </p:nvSpPr>
          <p:spPr bwMode="auto">
            <a:xfrm>
              <a:off x="4292" y="2338"/>
              <a:ext cx="242" cy="223"/>
            </a:xfrm>
            <a:prstGeom prst="smileyFace">
              <a:avLst>
                <a:gd name="adj" fmla="val 4653"/>
              </a:avLst>
            </a:prstGeom>
            <a:solidFill>
              <a:srgbClr val="CC6600"/>
            </a:solidFill>
            <a:ln w="9525">
              <a:solidFill>
                <a:schemeClr val="tx1"/>
              </a:solidFill>
              <a:round/>
              <a:headEnd/>
              <a:tailEnd/>
            </a:ln>
            <a:effectLst/>
          </p:spPr>
          <p:txBody>
            <a:bodyPr wrap="none" anchor="ctr"/>
            <a:lstStyle/>
            <a:p>
              <a:endParaRPr lang="en-GB"/>
            </a:p>
          </p:txBody>
        </p:sp>
        <p:sp>
          <p:nvSpPr>
            <p:cNvPr id="69658" name="AutoShape 26"/>
            <p:cNvSpPr>
              <a:spLocks noChangeArrowheads="1"/>
            </p:cNvSpPr>
            <p:nvPr/>
          </p:nvSpPr>
          <p:spPr bwMode="auto">
            <a:xfrm>
              <a:off x="4594" y="2338"/>
              <a:ext cx="242" cy="223"/>
            </a:xfrm>
            <a:prstGeom prst="smileyFace">
              <a:avLst>
                <a:gd name="adj" fmla="val 4653"/>
              </a:avLst>
            </a:prstGeom>
            <a:solidFill>
              <a:srgbClr val="FF9999"/>
            </a:solidFill>
            <a:ln w="9525">
              <a:solidFill>
                <a:schemeClr val="tx1"/>
              </a:solidFill>
              <a:round/>
              <a:headEnd/>
              <a:tailEnd/>
            </a:ln>
            <a:effectLst/>
          </p:spPr>
          <p:txBody>
            <a:bodyPr wrap="none" anchor="ctr"/>
            <a:lstStyle/>
            <a:p>
              <a:endParaRPr lang="en-GB"/>
            </a:p>
          </p:txBody>
        </p:sp>
      </p:grpSp>
      <p:sp>
        <p:nvSpPr>
          <p:cNvPr id="69659" name="Text Box 27"/>
          <p:cNvSpPr txBox="1">
            <a:spLocks noChangeArrowheads="1"/>
          </p:cNvSpPr>
          <p:nvPr/>
        </p:nvSpPr>
        <p:spPr bwMode="auto">
          <a:xfrm>
            <a:off x="1781175" y="992188"/>
            <a:ext cx="1357313" cy="336550"/>
          </a:xfrm>
          <a:prstGeom prst="rect">
            <a:avLst/>
          </a:prstGeom>
          <a:noFill/>
          <a:ln w="9525">
            <a:noFill/>
            <a:miter lim="800000"/>
            <a:headEnd/>
            <a:tailEnd/>
          </a:ln>
          <a:effectLst/>
        </p:spPr>
        <p:txBody>
          <a:bodyPr>
            <a:spAutoFit/>
          </a:bodyPr>
          <a:lstStyle/>
          <a:p>
            <a:pPr algn="ctr" eaLnBrk="0" hangingPunct="0">
              <a:spcBef>
                <a:spcPct val="50000"/>
              </a:spcBef>
            </a:pPr>
            <a:r>
              <a:rPr lang="en-GB" sz="1600" b="1">
                <a:solidFill>
                  <a:schemeClr val="tx2"/>
                </a:solidFill>
                <a:effectLst>
                  <a:outerShdw blurRad="38100" dist="38100" dir="2700000" algn="tl">
                    <a:srgbClr val="C0C0C0"/>
                  </a:outerShdw>
                </a:effectLst>
                <a:latin typeface="Trebuchet MS" pitchFamily="34" charset="0"/>
              </a:rPr>
              <a:t>Group 1</a:t>
            </a:r>
          </a:p>
        </p:txBody>
      </p:sp>
      <p:sp>
        <p:nvSpPr>
          <p:cNvPr id="69660" name="Text Box 28"/>
          <p:cNvSpPr txBox="1">
            <a:spLocks noChangeArrowheads="1"/>
          </p:cNvSpPr>
          <p:nvPr/>
        </p:nvSpPr>
        <p:spPr bwMode="auto">
          <a:xfrm>
            <a:off x="6565900" y="1023938"/>
            <a:ext cx="1357313" cy="336550"/>
          </a:xfrm>
          <a:prstGeom prst="rect">
            <a:avLst/>
          </a:prstGeom>
          <a:noFill/>
          <a:ln w="9525">
            <a:noFill/>
            <a:miter lim="800000"/>
            <a:headEnd/>
            <a:tailEnd/>
          </a:ln>
          <a:effectLst/>
        </p:spPr>
        <p:txBody>
          <a:bodyPr>
            <a:spAutoFit/>
          </a:bodyPr>
          <a:lstStyle/>
          <a:p>
            <a:pPr algn="ctr" eaLnBrk="0" hangingPunct="0">
              <a:spcBef>
                <a:spcPct val="50000"/>
              </a:spcBef>
            </a:pPr>
            <a:r>
              <a:rPr lang="en-GB" sz="1600" b="1">
                <a:solidFill>
                  <a:schemeClr val="tx2"/>
                </a:solidFill>
                <a:effectLst>
                  <a:outerShdw blurRad="38100" dist="38100" dir="2700000" algn="tl">
                    <a:srgbClr val="C0C0C0"/>
                  </a:outerShdw>
                </a:effectLst>
                <a:latin typeface="Trebuchet MS" pitchFamily="34" charset="0"/>
              </a:rPr>
              <a:t>Group 2</a:t>
            </a: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200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par>
                          <p:cTn id="8" fill="hold">
                            <p:stCondLst>
                              <p:cond delay="2500"/>
                            </p:stCondLst>
                            <p:childTnLst>
                              <p:par>
                                <p:cTn id="9" presetID="9" presetClass="entr" presetSubtype="0" fill="hold" grpId="0" nodeType="afterEffect">
                                  <p:stCondLst>
                                    <p:cond delay="2000"/>
                                  </p:stCondLst>
                                  <p:childTnLst>
                                    <p:set>
                                      <p:cBhvr>
                                        <p:cTn id="10" dur="1" fill="hold">
                                          <p:stCondLst>
                                            <p:cond delay="0"/>
                                          </p:stCondLst>
                                        </p:cTn>
                                        <p:tgtEl>
                                          <p:spTgt spid="69659"/>
                                        </p:tgtEl>
                                        <p:attrNameLst>
                                          <p:attrName>style.visibility</p:attrName>
                                        </p:attrNameLst>
                                      </p:cBhvr>
                                      <p:to>
                                        <p:strVal val="visible"/>
                                      </p:to>
                                    </p:set>
                                    <p:animEffect transition="in" filter="dissolve">
                                      <p:cBhvr>
                                        <p:cTn id="11" dur="500"/>
                                        <p:tgtEl>
                                          <p:spTgt spid="69659"/>
                                        </p:tgtEl>
                                      </p:cBhvr>
                                    </p:animEffect>
                                  </p:childTnLst>
                                </p:cTn>
                              </p:par>
                            </p:childTnLst>
                          </p:cTn>
                        </p:par>
                        <p:par>
                          <p:cTn id="12" fill="hold">
                            <p:stCondLst>
                              <p:cond delay="5000"/>
                            </p:stCondLst>
                            <p:childTnLst>
                              <p:par>
                                <p:cTn id="13" presetID="9" presetClass="entr" presetSubtype="0" fill="hold" nodeType="afterEffect">
                                  <p:stCondLst>
                                    <p:cond delay="2000"/>
                                  </p:stCondLst>
                                  <p:childTnLst>
                                    <p:set>
                                      <p:cBhvr>
                                        <p:cTn id="14" dur="1" fill="hold">
                                          <p:stCondLst>
                                            <p:cond delay="0"/>
                                          </p:stCondLst>
                                        </p:cTn>
                                        <p:tgtEl>
                                          <p:spTgt spid="5"/>
                                        </p:tgtEl>
                                        <p:attrNameLst>
                                          <p:attrName>style.visibility</p:attrName>
                                        </p:attrNameLst>
                                      </p:cBhvr>
                                      <p:to>
                                        <p:strVal val="visible"/>
                                      </p:to>
                                    </p:set>
                                    <p:animEffect transition="in" filter="dissolve">
                                      <p:cBhvr>
                                        <p:cTn id="15" dur="500"/>
                                        <p:tgtEl>
                                          <p:spTgt spid="5"/>
                                        </p:tgtEl>
                                      </p:cBhvr>
                                    </p:animEffect>
                                  </p:childTnLst>
                                </p:cTn>
                              </p:par>
                            </p:childTnLst>
                          </p:cTn>
                        </p:par>
                        <p:par>
                          <p:cTn id="16" fill="hold">
                            <p:stCondLst>
                              <p:cond delay="7500"/>
                            </p:stCondLst>
                            <p:childTnLst>
                              <p:par>
                                <p:cTn id="17" presetID="9" presetClass="entr" presetSubtype="0" fill="hold" grpId="0" nodeType="afterEffect">
                                  <p:stCondLst>
                                    <p:cond delay="2000"/>
                                  </p:stCondLst>
                                  <p:childTnLst>
                                    <p:set>
                                      <p:cBhvr>
                                        <p:cTn id="18" dur="1" fill="hold">
                                          <p:stCondLst>
                                            <p:cond delay="0"/>
                                          </p:stCondLst>
                                        </p:cTn>
                                        <p:tgtEl>
                                          <p:spTgt spid="69660"/>
                                        </p:tgtEl>
                                        <p:attrNameLst>
                                          <p:attrName>style.visibility</p:attrName>
                                        </p:attrNameLst>
                                      </p:cBhvr>
                                      <p:to>
                                        <p:strVal val="visible"/>
                                      </p:to>
                                    </p:set>
                                    <p:animEffect transition="in" filter="dissolve">
                                      <p:cBhvr>
                                        <p:cTn id="19" dur="500"/>
                                        <p:tgtEl>
                                          <p:spTgt spid="69660"/>
                                        </p:tgtEl>
                                      </p:cBhvr>
                                    </p:animEffect>
                                  </p:childTnLst>
                                </p:cTn>
                              </p:par>
                            </p:childTnLst>
                          </p:cTn>
                        </p:par>
                        <p:par>
                          <p:cTn id="20" fill="hold">
                            <p:stCondLst>
                              <p:cond delay="10000"/>
                            </p:stCondLst>
                            <p:childTnLst>
                              <p:par>
                                <p:cTn id="21" presetID="9" presetClass="entr" presetSubtype="0" fill="hold" grpId="0" nodeType="afterEffect">
                                  <p:stCondLst>
                                    <p:cond delay="2000"/>
                                  </p:stCondLst>
                                  <p:childTnLst>
                                    <p:set>
                                      <p:cBhvr>
                                        <p:cTn id="22" dur="1" fill="hold">
                                          <p:stCondLst>
                                            <p:cond delay="0"/>
                                          </p:stCondLst>
                                        </p:cTn>
                                        <p:tgtEl>
                                          <p:spTgt spid="69638"/>
                                        </p:tgtEl>
                                        <p:attrNameLst>
                                          <p:attrName>style.visibility</p:attrName>
                                        </p:attrNameLst>
                                      </p:cBhvr>
                                      <p:to>
                                        <p:strVal val="visible"/>
                                      </p:to>
                                    </p:set>
                                    <p:animEffect transition="in" filter="dissolve">
                                      <p:cBhvr>
                                        <p:cTn id="23" dur="500"/>
                                        <p:tgtEl>
                                          <p:spTgt spid="69638"/>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nodeType="clickEffect">
                                  <p:stCondLst>
                                    <p:cond delay="0"/>
                                  </p:stCondLst>
                                  <p:childTnLst>
                                    <p:set>
                                      <p:cBhvr>
                                        <p:cTn id="27" dur="1" fill="hold">
                                          <p:stCondLst>
                                            <p:cond delay="0"/>
                                          </p:stCondLst>
                                        </p:cTn>
                                        <p:tgtEl>
                                          <p:spTgt spid="69636"/>
                                        </p:tgtEl>
                                        <p:attrNameLst>
                                          <p:attrName>style.visibility</p:attrName>
                                        </p:attrNameLst>
                                      </p:cBhvr>
                                      <p:to>
                                        <p:strVal val="visible"/>
                                      </p:to>
                                    </p:set>
                                    <p:animEffect transition="in" filter="dissolve">
                                      <p:cBhvr>
                                        <p:cTn id="28" dur="500"/>
                                        <p:tgtEl>
                                          <p:spTgt spid="69636"/>
                                        </p:tgtEl>
                                      </p:cBhvr>
                                    </p:animEffect>
                                  </p:childTnLst>
                                </p:cTn>
                              </p:par>
                            </p:childTnLst>
                          </p:cTn>
                        </p:par>
                        <p:par>
                          <p:cTn id="29" fill="hold">
                            <p:stCondLst>
                              <p:cond delay="500"/>
                            </p:stCondLst>
                            <p:childTnLst>
                              <p:par>
                                <p:cTn id="30" presetID="9" presetClass="entr" presetSubtype="0" fill="hold" grpId="0" nodeType="afterEffect">
                                  <p:stCondLst>
                                    <p:cond delay="0"/>
                                  </p:stCondLst>
                                  <p:childTnLst>
                                    <p:set>
                                      <p:cBhvr>
                                        <p:cTn id="31" dur="1" fill="hold">
                                          <p:stCondLst>
                                            <p:cond delay="0"/>
                                          </p:stCondLst>
                                        </p:cTn>
                                        <p:tgtEl>
                                          <p:spTgt spid="69639"/>
                                        </p:tgtEl>
                                        <p:attrNameLst>
                                          <p:attrName>style.visibility</p:attrName>
                                        </p:attrNameLst>
                                      </p:cBhvr>
                                      <p:to>
                                        <p:strVal val="visible"/>
                                      </p:to>
                                    </p:set>
                                    <p:animEffect transition="in" filter="dissolve">
                                      <p:cBhvr>
                                        <p:cTn id="32" dur="500"/>
                                        <p:tgtEl>
                                          <p:spTgt spid="69639"/>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69637"/>
                                        </p:tgtEl>
                                        <p:attrNameLst>
                                          <p:attrName>style.visibility</p:attrName>
                                        </p:attrNameLst>
                                      </p:cBhvr>
                                      <p:to>
                                        <p:strVal val="visible"/>
                                      </p:to>
                                    </p:set>
                                    <p:animEffect transition="in" filter="dissolve">
                                      <p:cBhvr>
                                        <p:cTn id="37" dur="500"/>
                                        <p:tgtEl>
                                          <p:spTgt spid="69637"/>
                                        </p:tgtEl>
                                      </p:cBhvr>
                                    </p:animEffect>
                                  </p:childTnLst>
                                </p:cTn>
                              </p:par>
                            </p:childTnLst>
                          </p:cTn>
                        </p:par>
                        <p:par>
                          <p:cTn id="38" fill="hold">
                            <p:stCondLst>
                              <p:cond delay="500"/>
                            </p:stCondLst>
                            <p:childTnLst>
                              <p:par>
                                <p:cTn id="39" presetID="9" presetClass="entr" presetSubtype="0" fill="hold" grpId="0" nodeType="afterEffect">
                                  <p:stCondLst>
                                    <p:cond delay="0"/>
                                  </p:stCondLst>
                                  <p:childTnLst>
                                    <p:set>
                                      <p:cBhvr>
                                        <p:cTn id="40" dur="1" fill="hold">
                                          <p:stCondLst>
                                            <p:cond delay="0"/>
                                          </p:stCondLst>
                                        </p:cTn>
                                        <p:tgtEl>
                                          <p:spTgt spid="69640"/>
                                        </p:tgtEl>
                                        <p:attrNameLst>
                                          <p:attrName>style.visibility</p:attrName>
                                        </p:attrNameLst>
                                      </p:cBhvr>
                                      <p:to>
                                        <p:strVal val="visible"/>
                                      </p:to>
                                    </p:set>
                                    <p:animEffect transition="in" filter="dissolve">
                                      <p:cBhvr>
                                        <p:cTn id="41" dur="500"/>
                                        <p:tgtEl>
                                          <p:spTgt spid="69640"/>
                                        </p:tgtEl>
                                      </p:cBhvr>
                                    </p:animEffect>
                                  </p:childTnLst>
                                </p:cTn>
                              </p:par>
                            </p:childTnLst>
                          </p:cTn>
                        </p:par>
                      </p:childTnLst>
                    </p:cTn>
                  </p:par>
                  <p:par>
                    <p:cTn id="42" fill="hold">
                      <p:stCondLst>
                        <p:cond delay="indefinite"/>
                      </p:stCondLst>
                      <p:childTnLst>
                        <p:par>
                          <p:cTn id="43" fill="hold">
                            <p:stCondLst>
                              <p:cond delay="0"/>
                            </p:stCondLst>
                            <p:childTnLst>
                              <p:par>
                                <p:cTn id="44" presetID="9" presetClass="entr" presetSubtype="0" fill="hold" grpId="0" nodeType="clickEffect">
                                  <p:stCondLst>
                                    <p:cond delay="0"/>
                                  </p:stCondLst>
                                  <p:childTnLst>
                                    <p:set>
                                      <p:cBhvr>
                                        <p:cTn id="45" dur="1" fill="hold">
                                          <p:stCondLst>
                                            <p:cond delay="0"/>
                                          </p:stCondLst>
                                        </p:cTn>
                                        <p:tgtEl>
                                          <p:spTgt spid="69635">
                                            <p:txEl>
                                              <p:pRg st="0" end="0"/>
                                            </p:txEl>
                                          </p:spTgt>
                                        </p:tgtEl>
                                        <p:attrNameLst>
                                          <p:attrName>style.visibility</p:attrName>
                                        </p:attrNameLst>
                                      </p:cBhvr>
                                      <p:to>
                                        <p:strVal val="visible"/>
                                      </p:to>
                                    </p:set>
                                    <p:animEffect transition="in" filter="dissolve">
                                      <p:cBhvr>
                                        <p:cTn id="46" dur="500"/>
                                        <p:tgtEl>
                                          <p:spTgt spid="69635">
                                            <p:txEl>
                                              <p:pRg st="0" end="0"/>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9" presetClass="entr" presetSubtype="0" fill="hold" grpId="0" nodeType="clickEffect">
                                  <p:stCondLst>
                                    <p:cond delay="0"/>
                                  </p:stCondLst>
                                  <p:childTnLst>
                                    <p:set>
                                      <p:cBhvr>
                                        <p:cTn id="50" dur="1" fill="hold">
                                          <p:stCondLst>
                                            <p:cond delay="0"/>
                                          </p:stCondLst>
                                        </p:cTn>
                                        <p:tgtEl>
                                          <p:spTgt spid="69635">
                                            <p:txEl>
                                              <p:pRg st="1" end="1"/>
                                            </p:txEl>
                                          </p:spTgt>
                                        </p:tgtEl>
                                        <p:attrNameLst>
                                          <p:attrName>style.visibility</p:attrName>
                                        </p:attrNameLst>
                                      </p:cBhvr>
                                      <p:to>
                                        <p:strVal val="visible"/>
                                      </p:to>
                                    </p:set>
                                    <p:animEffect transition="in" filter="dissolve">
                                      <p:cBhvr>
                                        <p:cTn id="51" dur="500"/>
                                        <p:tgtEl>
                                          <p:spTgt spid="69635">
                                            <p:txEl>
                                              <p:pRg st="1" end="1"/>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9" presetClass="entr" presetSubtype="0" fill="hold" grpId="0" nodeType="clickEffect">
                                  <p:stCondLst>
                                    <p:cond delay="0"/>
                                  </p:stCondLst>
                                  <p:childTnLst>
                                    <p:set>
                                      <p:cBhvr>
                                        <p:cTn id="55" dur="1" fill="hold">
                                          <p:stCondLst>
                                            <p:cond delay="0"/>
                                          </p:stCondLst>
                                        </p:cTn>
                                        <p:tgtEl>
                                          <p:spTgt spid="69635">
                                            <p:txEl>
                                              <p:pRg st="2" end="2"/>
                                            </p:txEl>
                                          </p:spTgt>
                                        </p:tgtEl>
                                        <p:attrNameLst>
                                          <p:attrName>style.visibility</p:attrName>
                                        </p:attrNameLst>
                                      </p:cBhvr>
                                      <p:to>
                                        <p:strVal val="visible"/>
                                      </p:to>
                                    </p:set>
                                    <p:animEffect transition="in" filter="dissolve">
                                      <p:cBhvr>
                                        <p:cTn id="56" dur="500"/>
                                        <p:tgtEl>
                                          <p:spTgt spid="69635">
                                            <p:txEl>
                                              <p:pRg st="2" end="2"/>
                                            </p:txEl>
                                          </p:spTgt>
                                        </p:tgtEl>
                                      </p:cBhvr>
                                    </p:animEffect>
                                  </p:childTnLst>
                                </p:cTn>
                              </p:par>
                            </p:childTnLst>
                          </p:cTn>
                        </p:par>
                      </p:childTnLst>
                    </p:cTn>
                  </p:par>
                  <p:par>
                    <p:cTn id="57" fill="hold">
                      <p:stCondLst>
                        <p:cond delay="indefinite"/>
                      </p:stCondLst>
                      <p:childTnLst>
                        <p:par>
                          <p:cTn id="58" fill="hold">
                            <p:stCondLst>
                              <p:cond delay="0"/>
                            </p:stCondLst>
                            <p:childTnLst>
                              <p:par>
                                <p:cTn id="59" presetID="9" presetClass="entr" presetSubtype="0" fill="hold" grpId="0" nodeType="clickEffect">
                                  <p:stCondLst>
                                    <p:cond delay="0"/>
                                  </p:stCondLst>
                                  <p:childTnLst>
                                    <p:set>
                                      <p:cBhvr>
                                        <p:cTn id="60" dur="1" fill="hold">
                                          <p:stCondLst>
                                            <p:cond delay="0"/>
                                          </p:stCondLst>
                                        </p:cTn>
                                        <p:tgtEl>
                                          <p:spTgt spid="69635">
                                            <p:txEl>
                                              <p:pRg st="3" end="3"/>
                                            </p:txEl>
                                          </p:spTgt>
                                        </p:tgtEl>
                                        <p:attrNameLst>
                                          <p:attrName>style.visibility</p:attrName>
                                        </p:attrNameLst>
                                      </p:cBhvr>
                                      <p:to>
                                        <p:strVal val="visible"/>
                                      </p:to>
                                    </p:set>
                                    <p:animEffect transition="in" filter="dissolve">
                                      <p:cBhvr>
                                        <p:cTn id="61" dur="500"/>
                                        <p:tgtEl>
                                          <p:spTgt spid="6963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635" grpId="0" build="p"/>
      <p:bldP spid="69638" grpId="0" animBg="1" autoUpdateAnimBg="0"/>
      <p:bldP spid="69639" grpId="0" animBg="1"/>
      <p:bldP spid="69640" grpId="0" animBg="1"/>
      <p:bldP spid="69659" grpId="0" autoUpdateAnimBg="0"/>
      <p:bldP spid="69660" grpId="0" autoUpdateAnimBg="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Rational for the </a:t>
            </a:r>
            <a:r>
              <a:rPr lang="en-GB" i="1" dirty="0" smtClean="0"/>
              <a:t>t</a:t>
            </a:r>
            <a:r>
              <a:rPr lang="en-GB" dirty="0" smtClean="0"/>
              <a:t>-test</a:t>
            </a:r>
            <a:endParaRPr lang="en-GB" dirty="0"/>
          </a:p>
        </p:txBody>
      </p:sp>
      <p:sp>
        <p:nvSpPr>
          <p:cNvPr id="3" name="Content Placeholder 2"/>
          <p:cNvSpPr>
            <a:spLocks noGrp="1"/>
          </p:cNvSpPr>
          <p:nvPr>
            <p:ph idx="1"/>
          </p:nvPr>
        </p:nvSpPr>
        <p:spPr/>
        <p:txBody>
          <a:bodyPr>
            <a:normAutofit fontScale="40000" lnSpcReduction="20000"/>
          </a:bodyPr>
          <a:lstStyle/>
          <a:p>
            <a:pPr lvl="0"/>
            <a:r>
              <a:rPr lang="en-GB" dirty="0" smtClean="0"/>
              <a:t>Two samples of data are collected and the sample means calculated. These means might differ by either a little or a lot.</a:t>
            </a:r>
          </a:p>
          <a:p>
            <a:pPr lvl="0"/>
            <a:r>
              <a:rPr lang="en-GB" dirty="0" smtClean="0"/>
              <a:t>If the samples come from the same population, then we expect their means to be roughly equal. Although it is possible for their means to differ by chance alone, we would expect large differences between sample means to occur very infrequently.</a:t>
            </a:r>
          </a:p>
          <a:p>
            <a:pPr lvl="0"/>
            <a:r>
              <a:rPr lang="en-GB" dirty="0" smtClean="0"/>
              <a:t>We compare the difference between the sample means that we collected to the difference between the sample means that we would expect to obtain if there were no effect (i.e. if the null hypothesis were true). We use the standard error as a gauge of the variability between sample means. If the difference between the samples we have collected is larger than what we would expect based on the standard error then we can assume one of two:</a:t>
            </a:r>
          </a:p>
          <a:p>
            <a:pPr lvl="1"/>
            <a:r>
              <a:rPr lang="en-GB" dirty="0" smtClean="0"/>
              <a:t>There is no effect and sample means in our population fluctuate a lot and we have, by chance, collected two samples that are atypical of the population from which they came.</a:t>
            </a:r>
          </a:p>
          <a:p>
            <a:pPr lvl="1"/>
            <a:r>
              <a:rPr lang="en-GB" dirty="0" smtClean="0"/>
              <a:t>The two samples come from different populations but are typical of their respective parent population. In this scenario, the difference between samples represents a genuine difference between the samples (and so the null hypothesis is incorrect).</a:t>
            </a:r>
          </a:p>
          <a:p>
            <a:pPr lvl="0"/>
            <a:r>
              <a:rPr lang="en-GB" dirty="0" smtClean="0"/>
              <a:t>As the observed difference between the sample means gets larger, the more confident we become that the second explanation is correct (i.e. that the null hypothesis should be rejected). If the null hypothesis is incorrect, then we gain confidence that the two sample means differ because of the different experimental manipulation imposed on each sample.</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Rationale to the </a:t>
            </a:r>
            <a:r>
              <a:rPr lang="en-GB" i="1" dirty="0" smtClean="0"/>
              <a:t>t</a:t>
            </a:r>
            <a:r>
              <a:rPr lang="en-GB" dirty="0" smtClean="0"/>
              <a:t>-test</a:t>
            </a:r>
            <a:endParaRPr lang="en-GB" dirty="0"/>
          </a:p>
        </p:txBody>
      </p:sp>
      <p:graphicFrame>
        <p:nvGraphicFramePr>
          <p:cNvPr id="4" name="Table 3"/>
          <p:cNvGraphicFramePr>
            <a:graphicFrameLocks noGrp="1"/>
          </p:cNvGraphicFramePr>
          <p:nvPr/>
        </p:nvGraphicFramePr>
        <p:xfrm>
          <a:off x="1285852" y="2000240"/>
          <a:ext cx="7358114" cy="2928958"/>
        </p:xfrm>
        <a:graphic>
          <a:graphicData uri="http://schemas.openxmlformats.org/drawingml/2006/table">
            <a:tbl>
              <a:tblPr/>
              <a:tblGrid>
                <a:gridCol w="416409"/>
                <a:gridCol w="313118"/>
                <a:gridCol w="2233871"/>
                <a:gridCol w="313118"/>
                <a:gridCol w="3450937"/>
                <a:gridCol w="630661"/>
              </a:tblGrid>
              <a:tr h="1952638">
                <a:tc rowSpan="2">
                  <a:txBody>
                    <a:bodyPr/>
                    <a:lstStyle/>
                    <a:p>
                      <a:pPr algn="just">
                        <a:spcAft>
                          <a:spcPts val="0"/>
                        </a:spcAft>
                      </a:pPr>
                      <a:r>
                        <a:rPr lang="en-GB" sz="1600" i="1" dirty="0">
                          <a:latin typeface="Book Antiqua"/>
                          <a:ea typeface="Times New Roman"/>
                          <a:cs typeface="Times New Roman"/>
                        </a:rPr>
                        <a:t>t</a:t>
                      </a:r>
                    </a:p>
                  </a:txBody>
                  <a:tcPr marL="68580" marR="68580" marT="0" marB="0" anchor="ctr">
                    <a:lnL>
                      <a:noFill/>
                    </a:lnL>
                    <a:lnR>
                      <a:noFill/>
                    </a:lnR>
                    <a:lnT>
                      <a:noFill/>
                    </a:lnT>
                    <a:lnB>
                      <a:noFill/>
                    </a:lnB>
                  </a:tcPr>
                </a:tc>
                <a:tc rowSpan="2">
                  <a:txBody>
                    <a:bodyPr/>
                    <a:lstStyle/>
                    <a:p>
                      <a:pPr indent="71755" algn="ctr">
                        <a:spcAft>
                          <a:spcPts val="0"/>
                        </a:spcAft>
                      </a:pPr>
                      <a:r>
                        <a:rPr lang="en-GB" sz="1600" dirty="0">
                          <a:latin typeface="Book Antiqua"/>
                          <a:ea typeface="Times New Roman"/>
                          <a:cs typeface="Times New Roman"/>
                        </a:rPr>
                        <a:t>=</a:t>
                      </a:r>
                    </a:p>
                  </a:txBody>
                  <a:tcPr marL="68580" marR="68580" marT="0" marB="0" anchor="ctr">
                    <a:lnL>
                      <a:noFill/>
                    </a:lnL>
                    <a:lnR>
                      <a:noFill/>
                    </a:lnR>
                    <a:lnT>
                      <a:noFill/>
                    </a:lnT>
                    <a:lnB>
                      <a:noFill/>
                    </a:lnB>
                  </a:tcPr>
                </a:tc>
                <a:tc>
                  <a:txBody>
                    <a:bodyPr/>
                    <a:lstStyle/>
                    <a:p>
                      <a:pPr indent="71755" algn="ctr">
                        <a:spcAft>
                          <a:spcPts val="0"/>
                        </a:spcAft>
                      </a:pPr>
                      <a:r>
                        <a:rPr lang="en-GB" sz="1600" dirty="0">
                          <a:latin typeface="Book Antiqua"/>
                          <a:ea typeface="Times New Roman"/>
                          <a:cs typeface="Times New Roman"/>
                        </a:rPr>
                        <a:t>observed difference</a:t>
                      </a:r>
                      <a:br>
                        <a:rPr lang="en-GB" sz="1600" dirty="0">
                          <a:latin typeface="Book Antiqua"/>
                          <a:ea typeface="Times New Roman"/>
                          <a:cs typeface="Times New Roman"/>
                        </a:rPr>
                      </a:br>
                      <a:r>
                        <a:rPr lang="en-GB" sz="1600" dirty="0">
                          <a:latin typeface="Book Antiqua"/>
                          <a:ea typeface="Times New Roman"/>
                          <a:cs typeface="Times New Roman"/>
                        </a:rPr>
                        <a:t>between sample means</a:t>
                      </a: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indent="71755" algn="ctr">
                        <a:spcAft>
                          <a:spcPts val="0"/>
                        </a:spcAft>
                      </a:pPr>
                      <a:r>
                        <a:rPr lang="en-GB" sz="1600" dirty="0">
                          <a:latin typeface="Book Antiqua"/>
                          <a:ea typeface="Times New Roman"/>
                          <a:cs typeface="Times New Roman"/>
                        </a:rPr>
                        <a:t>−</a:t>
                      </a: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l">
                        <a:spcAft>
                          <a:spcPts val="0"/>
                        </a:spcAft>
                      </a:pPr>
                      <a:r>
                        <a:rPr lang="en-GB" sz="1600" dirty="0">
                          <a:latin typeface="Book Antiqua"/>
                          <a:ea typeface="Times New Roman"/>
                          <a:cs typeface="Times New Roman"/>
                        </a:rPr>
                        <a:t>expected difference</a:t>
                      </a:r>
                      <a:br>
                        <a:rPr lang="en-GB" sz="1600" dirty="0">
                          <a:latin typeface="Book Antiqua"/>
                          <a:ea typeface="Times New Roman"/>
                          <a:cs typeface="Times New Roman"/>
                        </a:rPr>
                      </a:br>
                      <a:r>
                        <a:rPr lang="en-GB" sz="1600" dirty="0">
                          <a:latin typeface="Book Antiqua"/>
                          <a:ea typeface="Times New Roman"/>
                          <a:cs typeface="Times New Roman"/>
                        </a:rPr>
                        <a:t>between population means</a:t>
                      </a:r>
                    </a:p>
                    <a:p>
                      <a:pPr algn="just">
                        <a:spcAft>
                          <a:spcPts val="0"/>
                        </a:spcAft>
                      </a:pPr>
                      <a:r>
                        <a:rPr lang="en-GB" sz="1600" dirty="0">
                          <a:latin typeface="Book Antiqua"/>
                          <a:ea typeface="Times New Roman"/>
                          <a:cs typeface="Times New Roman"/>
                        </a:rPr>
                        <a:t>(if null hypothesis is true)</a:t>
                      </a: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tcPr>
                </a:tc>
                <a:tc rowSpan="2">
                  <a:txBody>
                    <a:bodyPr/>
                    <a:lstStyle/>
                    <a:p>
                      <a:pPr algn="just">
                        <a:spcAft>
                          <a:spcPts val="0"/>
                        </a:spcAft>
                      </a:pPr>
                      <a:endParaRPr lang="en-GB" sz="1000" dirty="0">
                        <a:latin typeface="Book Antiqua"/>
                        <a:ea typeface="Times New Roman"/>
                        <a:cs typeface="Times New Roman"/>
                      </a:endParaRPr>
                    </a:p>
                  </a:txBody>
                  <a:tcPr marL="68580" marR="68580" marT="0" marB="0" anchor="ctr">
                    <a:lnL>
                      <a:noFill/>
                    </a:lnL>
                    <a:lnR>
                      <a:noFill/>
                    </a:lnR>
                    <a:lnT>
                      <a:noFill/>
                    </a:lnT>
                    <a:lnB>
                      <a:noFill/>
                    </a:lnB>
                  </a:tcPr>
                </a:tc>
              </a:tr>
              <a:tr h="976320">
                <a:tc vMerge="1">
                  <a:txBody>
                    <a:bodyPr/>
                    <a:lstStyle/>
                    <a:p>
                      <a:endParaRPr lang="en-GB"/>
                    </a:p>
                  </a:txBody>
                  <a:tcPr/>
                </a:tc>
                <a:tc vMerge="1">
                  <a:txBody>
                    <a:bodyPr/>
                    <a:lstStyle/>
                    <a:p>
                      <a:endParaRPr lang="en-GB"/>
                    </a:p>
                  </a:txBody>
                  <a:tcPr/>
                </a:tc>
                <a:tc gridSpan="3">
                  <a:txBody>
                    <a:bodyPr/>
                    <a:lstStyle/>
                    <a:p>
                      <a:pPr indent="71755" algn="ctr">
                        <a:spcAft>
                          <a:spcPts val="0"/>
                        </a:spcAft>
                      </a:pPr>
                      <a:r>
                        <a:rPr lang="en-GB" sz="1600" dirty="0">
                          <a:latin typeface="Book Antiqua"/>
                          <a:ea typeface="Times New Roman"/>
                          <a:cs typeface="Times New Roman"/>
                        </a:rPr>
                        <a:t>estimate of the standard error of the difference between two sample means</a:t>
                      </a: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c hMerge="1">
                  <a:txBody>
                    <a:bodyPr/>
                    <a:lstStyle/>
                    <a:p>
                      <a:endParaRPr lang="en-GB"/>
                    </a:p>
                  </a:txBody>
                  <a:tcPr/>
                </a:tc>
                <a:tc hMerge="1">
                  <a:txBody>
                    <a:bodyPr/>
                    <a:lstStyle/>
                    <a:p>
                      <a:endParaRPr lang="en-GB"/>
                    </a:p>
                  </a:txBody>
                  <a:tcPr/>
                </a:tc>
                <a:tc vMerge="1">
                  <a:txBody>
                    <a:bodyPr/>
                    <a:lstStyle/>
                    <a:p>
                      <a:endParaRPr lang="en-GB"/>
                    </a:p>
                  </a:txBody>
                  <a:tcPr/>
                </a:tc>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The Independent </a:t>
            </a:r>
            <a:r>
              <a:rPr lang="en-GB" i="1" dirty="0" smtClean="0"/>
              <a:t>t</a:t>
            </a:r>
            <a:r>
              <a:rPr lang="en-GB" dirty="0" smtClean="0"/>
              <a:t>-test</a:t>
            </a:r>
            <a:endParaRPr lang="en-GB" dirty="0"/>
          </a:p>
        </p:txBody>
      </p:sp>
      <p:pic>
        <p:nvPicPr>
          <p:cNvPr id="5" name="Picture 4"/>
          <p:cNvPicPr>
            <a:picLocks noChangeAspect="1"/>
          </p:cNvPicPr>
          <p:nvPr/>
        </p:nvPicPr>
        <p:blipFill>
          <a:blip r:embed="rId2"/>
          <a:srcRect/>
          <a:stretch>
            <a:fillRect/>
          </a:stretch>
        </p:blipFill>
        <p:spPr bwMode="auto">
          <a:xfrm>
            <a:off x="2571736" y="1214422"/>
            <a:ext cx="3871820" cy="3237095"/>
          </a:xfrm>
          <a:prstGeom prst="rect">
            <a:avLst/>
          </a:prstGeom>
          <a:noFill/>
          <a:ln w="9525">
            <a:noFill/>
            <a:miter lim="800000"/>
            <a:headEnd/>
            <a:tailEnd/>
          </a:ln>
        </p:spPr>
      </p:pic>
      <p:pic>
        <p:nvPicPr>
          <p:cNvPr id="6" name="Picture 5"/>
          <p:cNvPicPr>
            <a:picLocks noChangeAspect="1"/>
          </p:cNvPicPr>
          <p:nvPr/>
        </p:nvPicPr>
        <p:blipFill>
          <a:blip r:embed="rId3"/>
          <a:srcRect/>
          <a:stretch>
            <a:fillRect/>
          </a:stretch>
        </p:blipFill>
        <p:spPr bwMode="auto">
          <a:xfrm>
            <a:off x="1928794" y="4572008"/>
            <a:ext cx="5788688" cy="1574116"/>
          </a:xfrm>
          <a:prstGeom prst="rect">
            <a:avLst/>
          </a:prstGeom>
          <a:noFill/>
          <a:ln w="9525">
            <a:noFill/>
            <a:miter lim="800000"/>
            <a:headEnd/>
            <a:tailEnd/>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The Dependent </a:t>
            </a:r>
            <a:r>
              <a:rPr lang="en-GB" i="1" dirty="0" smtClean="0"/>
              <a:t>t</a:t>
            </a:r>
            <a:r>
              <a:rPr lang="en-GB" dirty="0" smtClean="0"/>
              <a:t>-test</a:t>
            </a:r>
            <a:endParaRPr lang="en-GB" dirty="0"/>
          </a:p>
        </p:txBody>
      </p:sp>
      <p:pic>
        <p:nvPicPr>
          <p:cNvPr id="3" name="Picture 2"/>
          <p:cNvPicPr>
            <a:picLocks noChangeAspect="1"/>
          </p:cNvPicPr>
          <p:nvPr/>
        </p:nvPicPr>
        <p:blipFill>
          <a:blip r:embed="rId2"/>
          <a:srcRect/>
          <a:stretch>
            <a:fillRect/>
          </a:stretch>
        </p:blipFill>
        <p:spPr bwMode="auto">
          <a:xfrm>
            <a:off x="3214678" y="2357430"/>
            <a:ext cx="3237095" cy="2031120"/>
          </a:xfrm>
          <a:prstGeom prst="rect">
            <a:avLst/>
          </a:prstGeom>
          <a:noFill/>
          <a:ln w="9525">
            <a:noFill/>
            <a:miter lim="800000"/>
            <a:headEnd/>
            <a:tailEnd/>
          </a:ln>
        </p:spPr>
      </p:pic>
    </p:spTree>
  </p:cSld>
  <p:clrMapOvr>
    <a:masterClrMapping/>
  </p:clrMapOvr>
</p:sld>
</file>

<file path=ppt/theme/theme1.xml><?xml version="1.0" encoding="utf-8"?>
<a:theme xmlns:a="http://schemas.openxmlformats.org/drawingml/2006/main" name="DiscStat Lecture">
  <a:themeElements>
    <a:clrScheme name="Median">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Perception">
      <a:majorFont>
        <a:latin typeface="Century Gothic"/>
        <a:ea typeface=""/>
        <a:cs typeface=""/>
        <a:font script="Jpan" typeface="メイリオ"/>
        <a:font script="Hans" typeface="宋体"/>
        <a:font script="Hant" typeface="新細明體"/>
      </a:majorFont>
      <a:minorFont>
        <a:latin typeface="Century Gothic"/>
        <a:ea typeface=""/>
        <a:cs typeface=""/>
        <a:font script="Jpan" typeface="メイリオ"/>
        <a:font script="Hans" typeface="宋体"/>
        <a:font script="Hant" typeface="新細明體"/>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Special Anim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Special Anim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Special Anim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Special Anim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Special Anim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Special Anim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Special Animatio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Special Anim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Special Anim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Special Anim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Special Anim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Special Anim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DiscStat Lecture.potx</Template>
  <TotalTime>3532</TotalTime>
  <Words>1100</Words>
  <Application>Microsoft Macintosh PowerPoint</Application>
  <PresentationFormat>On-screen Show (4:3)</PresentationFormat>
  <Paragraphs>107</Paragraphs>
  <Slides>26</Slides>
  <Notes>0</Notes>
  <HiddenSlides>0</HiddenSlides>
  <MMClips>0</MMClips>
  <ScaleCrop>false</ScaleCrop>
  <HeadingPairs>
    <vt:vector size="4" baseType="variant">
      <vt:variant>
        <vt:lpstr>Theme</vt:lpstr>
      </vt:variant>
      <vt:variant>
        <vt:i4>1</vt:i4>
      </vt:variant>
      <vt:variant>
        <vt:lpstr>Slide Titles</vt:lpstr>
      </vt:variant>
      <vt:variant>
        <vt:i4>26</vt:i4>
      </vt:variant>
    </vt:vector>
  </HeadingPairs>
  <TitlesOfParts>
    <vt:vector size="27" baseType="lpstr">
      <vt:lpstr>DiscStat Lecture</vt:lpstr>
      <vt:lpstr>Comparing Two Means</vt:lpstr>
      <vt:lpstr>Aims</vt:lpstr>
      <vt:lpstr>Experiments</vt:lpstr>
      <vt:lpstr>T-test</vt:lpstr>
      <vt:lpstr>Rationale to Experiments</vt:lpstr>
      <vt:lpstr>Rational for the t-test</vt:lpstr>
      <vt:lpstr>Rationale to the t-test</vt:lpstr>
      <vt:lpstr>The Independent t-test</vt:lpstr>
      <vt:lpstr>The Dependent t-test</vt:lpstr>
      <vt:lpstr>Assumptions of the t-test</vt:lpstr>
      <vt:lpstr>Independent t-test Example</vt:lpstr>
      <vt:lpstr>Independent t-test using SPSS</vt:lpstr>
      <vt:lpstr>Independent t-test Output</vt:lpstr>
      <vt:lpstr>Bootstrapping Output</vt:lpstr>
      <vt:lpstr>Calculating the Effect Size</vt:lpstr>
      <vt:lpstr>Reporting the independent t-test</vt:lpstr>
      <vt:lpstr>Matched-samples t-test Example</vt:lpstr>
      <vt:lpstr>Paired- samples t-test Output</vt:lpstr>
      <vt:lpstr>Paired- samples t-test Output Continued</vt:lpstr>
      <vt:lpstr>Calculating an Effect Size</vt:lpstr>
      <vt:lpstr>Reporting the paired-samples t-test</vt:lpstr>
      <vt:lpstr>Categorical predictors in the linear model</vt:lpstr>
      <vt:lpstr>Cloak group</vt:lpstr>
      <vt:lpstr>No Cloak Group</vt:lpstr>
      <vt:lpstr>Output from a Regression</vt:lpstr>
      <vt:lpstr>When Assumptions are Broken</vt:lpstr>
    </vt:vector>
  </TitlesOfParts>
  <Company>University of Sussex</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Dr. Andy Field</dc:creator>
  <cp:lastModifiedBy>Zoe Field</cp:lastModifiedBy>
  <cp:revision>113</cp:revision>
  <dcterms:created xsi:type="dcterms:W3CDTF">2010-10-05T07:56:41Z</dcterms:created>
  <dcterms:modified xsi:type="dcterms:W3CDTF">2013-03-05T13:37:06Z</dcterms:modified>
</cp:coreProperties>
</file>